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63" r:id="rId3"/>
    <p:sldId id="257" r:id="rId4"/>
    <p:sldId id="258" r:id="rId5"/>
    <p:sldId id="259" r:id="rId6"/>
    <p:sldId id="260" r:id="rId7"/>
    <p:sldId id="261" r:id="rId8"/>
    <p:sldId id="262" r:id="rId9"/>
  </p:sldIdLst>
  <p:sldSz cx="12192000" cy="6858000"/>
  <p:notesSz cx="6858000" cy="9144000"/>
  <p:defaultTextStyle>
    <a:defPPr>
      <a:defRPr lang="en-G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386"/>
    <p:restoredTop sz="77193"/>
  </p:normalViewPr>
  <p:slideViewPr>
    <p:cSldViewPr snapToGrid="0">
      <p:cViewPr varScale="1">
        <p:scale>
          <a:sx n="114" d="100"/>
          <a:sy n="114" d="100"/>
        </p:scale>
        <p:origin x="16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gif>
</file>

<file path=ppt/media/image11.gif>
</file>

<file path=ppt/media/image12.png>
</file>

<file path=ppt/media/image13.gif>
</file>

<file path=ppt/media/image14.png>
</file>

<file path=ppt/media/image15.png>
</file>

<file path=ppt/media/image2.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E"/>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CD5453-EF69-C346-8F1F-9839F6773A3E}" type="datetimeFigureOut">
              <a:rPr lang="en-GE" smtClean="0"/>
              <a:t>28.03.25</a:t>
            </a:fld>
            <a:endParaRPr lang="en-GE"/>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E"/>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E"/>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E"/>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01CBB6-4755-3F4E-A73C-CC3E4754C6A2}" type="slidenum">
              <a:rPr lang="en-GE" smtClean="0"/>
              <a:t>‹#›</a:t>
            </a:fld>
            <a:endParaRPr lang="en-GE"/>
          </a:p>
        </p:txBody>
      </p:sp>
    </p:spTree>
    <p:extLst>
      <p:ext uri="{BB962C8B-B14F-4D97-AF65-F5344CB8AC3E}">
        <p14:creationId xmlns:p14="http://schemas.microsoft.com/office/powerpoint/2010/main" val="19439198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A1E617-DD66-37DD-B0B8-B9232547EC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F1009A7-3BDC-1087-8B14-7F6714035A4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1E5EDB0-1F4B-C87C-431D-3C97A57BE6C1}"/>
              </a:ext>
            </a:extLst>
          </p:cNvPr>
          <p:cNvSpPr>
            <a:spLocks noGrp="1"/>
          </p:cNvSpPr>
          <p:nvPr>
            <p:ph type="body" idx="1"/>
          </p:nvPr>
        </p:nvSpPr>
        <p:spPr/>
        <p:txBody>
          <a:bodyPr/>
          <a:lstStyle/>
          <a:p>
            <a:endParaRPr lang="en-GE" dirty="0"/>
          </a:p>
        </p:txBody>
      </p:sp>
      <p:sp>
        <p:nvSpPr>
          <p:cNvPr id="4" name="Slide Number Placeholder 3">
            <a:extLst>
              <a:ext uri="{FF2B5EF4-FFF2-40B4-BE49-F238E27FC236}">
                <a16:creationId xmlns:a16="http://schemas.microsoft.com/office/drawing/2014/main" id="{8ACC0BE4-A64C-819A-96BD-5B6AC35627DD}"/>
              </a:ext>
            </a:extLst>
          </p:cNvPr>
          <p:cNvSpPr>
            <a:spLocks noGrp="1"/>
          </p:cNvSpPr>
          <p:nvPr>
            <p:ph type="sldNum" sz="quarter" idx="5"/>
          </p:nvPr>
        </p:nvSpPr>
        <p:spPr/>
        <p:txBody>
          <a:bodyPr/>
          <a:lstStyle/>
          <a:p>
            <a:fld id="{A101CBB6-4755-3F4E-A73C-CC3E4754C6A2}" type="slidenum">
              <a:rPr lang="en-GE" smtClean="0"/>
              <a:t>2</a:t>
            </a:fld>
            <a:endParaRPr lang="en-GE"/>
          </a:p>
        </p:txBody>
      </p:sp>
    </p:spTree>
    <p:extLst>
      <p:ext uri="{BB962C8B-B14F-4D97-AF65-F5344CB8AC3E}">
        <p14:creationId xmlns:p14="http://schemas.microsoft.com/office/powerpoint/2010/main" val="9229005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GB" dirty="0"/>
              <a:t>What is Shipping Code &amp; Why Do We Ship it</a:t>
            </a:r>
            <a:r>
              <a:rPr lang="en-GB" i="1" dirty="0"/>
              <a:t>”</a:t>
            </a:r>
          </a:p>
          <a:p>
            <a:pPr>
              <a:buNone/>
            </a:pPr>
            <a:endParaRPr lang="en-GB" i="1" dirty="0"/>
          </a:p>
          <a:p>
            <a:pPr>
              <a:buNone/>
            </a:pPr>
            <a:r>
              <a:rPr lang="en-GB" i="1" dirty="0"/>
              <a:t>"Imagine you’re working on a mobile app or a website. You spend hours writing code on your laptop, designing the perfect user experience, and testing it to make sure everything works. But there’s one problem—right now, it only exists on your computer. No one else can see or use it."</a:t>
            </a:r>
            <a:endParaRPr lang="en-GB" dirty="0"/>
          </a:p>
          <a:p>
            <a:r>
              <a:rPr lang="en-GB" i="1" dirty="0"/>
              <a:t>"If you want your app or website to be available to people all over the world, you need to move it to a place where anyone can access it. This process of moving your code from your personal computer to a publicly accessible location is called </a:t>
            </a:r>
            <a:r>
              <a:rPr lang="en-GB" b="1" i="1" dirty="0"/>
              <a:t>‘shipping code.’</a:t>
            </a:r>
            <a:r>
              <a:rPr lang="en-GB" i="1" dirty="0"/>
              <a:t>"</a:t>
            </a:r>
            <a:endParaRPr lang="en-GB" dirty="0"/>
          </a:p>
          <a:p>
            <a:endParaRPr lang="en-GE" dirty="0"/>
          </a:p>
        </p:txBody>
      </p:sp>
      <p:sp>
        <p:nvSpPr>
          <p:cNvPr id="4" name="Slide Number Placeholder 3"/>
          <p:cNvSpPr>
            <a:spLocks noGrp="1"/>
          </p:cNvSpPr>
          <p:nvPr>
            <p:ph type="sldNum" sz="quarter" idx="5"/>
          </p:nvPr>
        </p:nvSpPr>
        <p:spPr/>
        <p:txBody>
          <a:bodyPr/>
          <a:lstStyle/>
          <a:p>
            <a:fld id="{A101CBB6-4755-3F4E-A73C-CC3E4754C6A2}" type="slidenum">
              <a:rPr lang="en-GE" smtClean="0"/>
              <a:t>3</a:t>
            </a:fld>
            <a:endParaRPr lang="en-GE"/>
          </a:p>
        </p:txBody>
      </p:sp>
    </p:spTree>
    <p:extLst>
      <p:ext uri="{BB962C8B-B14F-4D97-AF65-F5344CB8AC3E}">
        <p14:creationId xmlns:p14="http://schemas.microsoft.com/office/powerpoint/2010/main" val="14516138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73BB1F-B146-8E1F-E82F-9756F72DD56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483B38-45D8-5D49-3B89-43A030202CD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9927A5-80EE-0D5E-783F-42DDEFF67776}"/>
              </a:ext>
            </a:extLst>
          </p:cNvPr>
          <p:cNvSpPr>
            <a:spLocks noGrp="1"/>
          </p:cNvSpPr>
          <p:nvPr>
            <p:ph type="body" idx="1"/>
          </p:nvPr>
        </p:nvSpPr>
        <p:spPr/>
        <p:txBody>
          <a:bodyPr/>
          <a:lstStyle/>
          <a:p>
            <a:pPr>
              <a:buNone/>
            </a:pPr>
            <a:r>
              <a:rPr lang="en-GB" b="1" i="0" dirty="0"/>
              <a:t>One way to make your app available is to run it on your own computer and give people access. But that wouldn’t work well because:</a:t>
            </a:r>
          </a:p>
          <a:p>
            <a:pPr>
              <a:buNone/>
            </a:pPr>
            <a:r>
              <a:rPr lang="en-GB" b="1" i="0" dirty="0"/>
              <a:t>Your computer isn’t always on – If you turn it off, your app goes offline.</a:t>
            </a:r>
            <a:br>
              <a:rPr lang="en-GB" b="1" i="0" dirty="0"/>
            </a:br>
            <a:r>
              <a:rPr lang="en-GB" b="1" i="0" dirty="0"/>
              <a:t>Your internet connection isn’t built for handling many users – If too many people try to access your app, it could slow down or crash.</a:t>
            </a:r>
            <a:br>
              <a:rPr lang="en-GB" b="1" i="0" dirty="0"/>
            </a:br>
            <a:r>
              <a:rPr lang="en-GB" b="1" i="0" dirty="0"/>
              <a:t>You’d have to fix issues manually – If something breaks while you’re away, no one can use your app until you return to fix it.</a:t>
            </a:r>
          </a:p>
          <a:p>
            <a:r>
              <a:rPr lang="en-GB" b="1" i="0" dirty="0"/>
              <a:t>This is why we ship code to the cloud. Instead of running your app on your personal computer, you upload it to a cloud provider like Google Cloud, AWS, or Azure, where it runs on powerful servers that are always online, can handle lots of users, and automatically scale up if needed.</a:t>
            </a:r>
          </a:p>
          <a:p>
            <a:endParaRPr lang="en-GB" b="1" i="0" dirty="0"/>
          </a:p>
          <a:p>
            <a:r>
              <a:rPr lang="en-GB" b="1" i="0" dirty="0"/>
              <a:t>You can also opt out for on prem </a:t>
            </a:r>
          </a:p>
        </p:txBody>
      </p:sp>
      <p:sp>
        <p:nvSpPr>
          <p:cNvPr id="4" name="Slide Number Placeholder 3">
            <a:extLst>
              <a:ext uri="{FF2B5EF4-FFF2-40B4-BE49-F238E27FC236}">
                <a16:creationId xmlns:a16="http://schemas.microsoft.com/office/drawing/2014/main" id="{0DA87851-B8D3-42DD-2329-97D4EAC7C20B}"/>
              </a:ext>
            </a:extLst>
          </p:cNvPr>
          <p:cNvSpPr>
            <a:spLocks noGrp="1"/>
          </p:cNvSpPr>
          <p:nvPr>
            <p:ph type="sldNum" sz="quarter" idx="5"/>
          </p:nvPr>
        </p:nvSpPr>
        <p:spPr/>
        <p:txBody>
          <a:bodyPr/>
          <a:lstStyle/>
          <a:p>
            <a:fld id="{A101CBB6-4755-3F4E-A73C-CC3E4754C6A2}" type="slidenum">
              <a:rPr lang="en-GE" smtClean="0"/>
              <a:t>4</a:t>
            </a:fld>
            <a:endParaRPr lang="en-GE"/>
          </a:p>
        </p:txBody>
      </p:sp>
    </p:spTree>
    <p:extLst>
      <p:ext uri="{BB962C8B-B14F-4D97-AF65-F5344CB8AC3E}">
        <p14:creationId xmlns:p14="http://schemas.microsoft.com/office/powerpoint/2010/main" val="29676958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CD406B-1534-4B7C-D145-1E235DA717B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489E576-1BDA-C3D4-CEA1-D8F9F7DCBF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4837F44-12FD-FC15-A3B2-42FD492E253C}"/>
              </a:ext>
            </a:extLst>
          </p:cNvPr>
          <p:cNvSpPr>
            <a:spLocks noGrp="1"/>
          </p:cNvSpPr>
          <p:nvPr>
            <p:ph type="body" idx="1"/>
          </p:nvPr>
        </p:nvSpPr>
        <p:spPr/>
        <p:txBody>
          <a:bodyPr/>
          <a:lstStyle/>
          <a:p>
            <a:pPr>
              <a:buNone/>
            </a:pPr>
            <a:r>
              <a:rPr lang="en-GB" i="0" dirty="0"/>
              <a:t>Okay, so now we know we need to move our app from our computer to the cloud. One way is to log in to Google Cloud, click some buttons, upload files, and set things up manually. But imagine if:</a:t>
            </a:r>
          </a:p>
          <a:p>
            <a:pPr>
              <a:buNone/>
            </a:pPr>
            <a:r>
              <a:rPr lang="en-GB" b="1" i="0" dirty="0"/>
              <a:t>You had to do this every time you made a small change.</a:t>
            </a:r>
          </a:p>
          <a:p>
            <a:pPr>
              <a:buNone/>
            </a:pPr>
            <a:r>
              <a:rPr lang="en-GB" i="0" dirty="0"/>
              <a:t> </a:t>
            </a:r>
            <a:r>
              <a:rPr lang="en-GB" b="1" i="0" dirty="0"/>
              <a:t>You had to do this for 100 different projects every day.</a:t>
            </a:r>
            <a:br>
              <a:rPr lang="en-GB" i="0" dirty="0"/>
            </a:br>
            <a:r>
              <a:rPr lang="en-GB" i="0" dirty="0"/>
              <a:t> </a:t>
            </a:r>
            <a:r>
              <a:rPr lang="en-GB" b="1" i="0" dirty="0"/>
              <a:t>You forgot one small step, and everything broke.</a:t>
            </a:r>
            <a:endParaRPr lang="en-GB" i="0" dirty="0"/>
          </a:p>
          <a:p>
            <a:pPr>
              <a:buNone/>
            </a:pPr>
            <a:r>
              <a:rPr lang="en-GB" i="0" dirty="0"/>
              <a:t>That would be a nightmare, right?</a:t>
            </a:r>
          </a:p>
          <a:p>
            <a:r>
              <a:rPr lang="en-GB" i="0" dirty="0"/>
              <a:t>This is where CI/CD comes in. Instead of doing everything manually, we write instructions (like a recipe for our pizza) and let a system handle it automatically. CI/CD ensures that every update gets tested, packaged, and deployed without us clicking buttons.</a:t>
            </a:r>
          </a:p>
          <a:p>
            <a:endParaRPr lang="en-GE" dirty="0"/>
          </a:p>
        </p:txBody>
      </p:sp>
      <p:sp>
        <p:nvSpPr>
          <p:cNvPr id="4" name="Slide Number Placeholder 3">
            <a:extLst>
              <a:ext uri="{FF2B5EF4-FFF2-40B4-BE49-F238E27FC236}">
                <a16:creationId xmlns:a16="http://schemas.microsoft.com/office/drawing/2014/main" id="{5DE1AEFC-EECE-DF50-3A53-D0869DC035A0}"/>
              </a:ext>
            </a:extLst>
          </p:cNvPr>
          <p:cNvSpPr>
            <a:spLocks noGrp="1"/>
          </p:cNvSpPr>
          <p:nvPr>
            <p:ph type="sldNum" sz="quarter" idx="5"/>
          </p:nvPr>
        </p:nvSpPr>
        <p:spPr/>
        <p:txBody>
          <a:bodyPr/>
          <a:lstStyle/>
          <a:p>
            <a:fld id="{A101CBB6-4755-3F4E-A73C-CC3E4754C6A2}" type="slidenum">
              <a:rPr lang="en-GE" smtClean="0"/>
              <a:t>5</a:t>
            </a:fld>
            <a:endParaRPr lang="en-GE"/>
          </a:p>
        </p:txBody>
      </p:sp>
    </p:spTree>
    <p:extLst>
      <p:ext uri="{BB962C8B-B14F-4D97-AF65-F5344CB8AC3E}">
        <p14:creationId xmlns:p14="http://schemas.microsoft.com/office/powerpoint/2010/main" val="42470780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None/>
            </a:pPr>
            <a:r>
              <a:rPr lang="en-GB" b="1" dirty="0"/>
              <a:t>First up, we have Terraform.</a:t>
            </a:r>
            <a:r>
              <a:rPr lang="en-GB" dirty="0"/>
              <a:t> This is a tool that allows us to define our cloud infrastructure as code. Instead of clicking around in the Google Cloud Console to set up servers, databases, or networking, we use Terraform to write down exactly what we want in a configuration file.</a:t>
            </a:r>
          </a:p>
          <a:p>
            <a:pPr>
              <a:buNone/>
            </a:pPr>
            <a:r>
              <a:rPr lang="en-GB" dirty="0"/>
              <a:t>This configuration file tells Terraform:</a:t>
            </a:r>
          </a:p>
          <a:p>
            <a:pPr>
              <a:buFont typeface="Arial" panose="020B0604020202020204" pitchFamily="34" charset="0"/>
              <a:buChar char="•"/>
            </a:pPr>
            <a:r>
              <a:rPr lang="en-GB" dirty="0"/>
              <a:t>What resources we need (like virtual machines or storage buckets)</a:t>
            </a:r>
          </a:p>
          <a:p>
            <a:pPr>
              <a:buFont typeface="Arial" panose="020B0604020202020204" pitchFamily="34" charset="0"/>
              <a:buChar char="•"/>
            </a:pPr>
            <a:r>
              <a:rPr lang="en-GB" dirty="0"/>
              <a:t>How to set them up (with the right permissions, networks, etc.)</a:t>
            </a:r>
          </a:p>
          <a:p>
            <a:pPr>
              <a:buFont typeface="Arial" panose="020B0604020202020204" pitchFamily="34" charset="0"/>
              <a:buChar char="•"/>
            </a:pPr>
            <a:r>
              <a:rPr lang="en-GB" dirty="0"/>
              <a:t>And Terraform will automatically create those resources for us in Google Cloud.</a:t>
            </a:r>
          </a:p>
          <a:p>
            <a:r>
              <a:rPr lang="en-GB" dirty="0"/>
              <a:t>In other words, Terraform is how we automate the setup of our cloud infrastructure, ensuring everything is created in a repeatable and consistent way.</a:t>
            </a:r>
          </a:p>
          <a:p>
            <a:endParaRPr lang="en-GE" dirty="0"/>
          </a:p>
        </p:txBody>
      </p:sp>
      <p:sp>
        <p:nvSpPr>
          <p:cNvPr id="4" name="Slide Number Placeholder 3"/>
          <p:cNvSpPr>
            <a:spLocks noGrp="1"/>
          </p:cNvSpPr>
          <p:nvPr>
            <p:ph type="sldNum" sz="quarter" idx="5"/>
          </p:nvPr>
        </p:nvSpPr>
        <p:spPr/>
        <p:txBody>
          <a:bodyPr/>
          <a:lstStyle/>
          <a:p>
            <a:fld id="{A101CBB6-4755-3F4E-A73C-CC3E4754C6A2}" type="slidenum">
              <a:rPr lang="en-GE" smtClean="0"/>
              <a:t>6</a:t>
            </a:fld>
            <a:endParaRPr lang="en-GE"/>
          </a:p>
        </p:txBody>
      </p:sp>
    </p:spTree>
    <p:extLst>
      <p:ext uri="{BB962C8B-B14F-4D97-AF65-F5344CB8AC3E}">
        <p14:creationId xmlns:p14="http://schemas.microsoft.com/office/powerpoint/2010/main" val="519715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B3F3DE-F78D-673B-8C91-A78B86ED9AF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ED09A68-9660-085C-CF3F-99EA6A15C8A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549428C-EAD8-C1E5-102B-FDC76059326F}"/>
              </a:ext>
            </a:extLst>
          </p:cNvPr>
          <p:cNvSpPr>
            <a:spLocks noGrp="1"/>
          </p:cNvSpPr>
          <p:nvPr>
            <p:ph type="body" idx="1"/>
          </p:nvPr>
        </p:nvSpPr>
        <p:spPr/>
        <p:txBody>
          <a:bodyPr/>
          <a:lstStyle/>
          <a:p>
            <a:r>
              <a:rPr lang="en-GB" dirty="0"/>
              <a:t>Next, we have GitHub Actions. This is a tool that automates workflows directly in GitHub. It lets us set up a series of steps to automatically trigger when we push changes to our code repository. For example, when we make a change to our code and push it to GitHub, we can have GitHub Actions automatically: Run tests to make sure our code works Run Terraform to create or update the infrastructure Deploy the updated app to Google Cloud—all without us clicking a single button. </a:t>
            </a:r>
          </a:p>
          <a:p>
            <a:endParaRPr lang="en-GB" dirty="0"/>
          </a:p>
          <a:p>
            <a:endParaRPr lang="en-GB" dirty="0"/>
          </a:p>
          <a:p>
            <a:pPr>
              <a:buNone/>
            </a:pPr>
            <a:r>
              <a:rPr lang="en-GB" b="1" dirty="0"/>
              <a:t>Automation:</a:t>
            </a:r>
            <a:r>
              <a:rPr lang="en-GB" dirty="0"/>
              <a:t> Whenever we change something in our code and push it to GitHub, GitHub Actions can automatically do things like test our code, set up infrastructure using Terraform, and deploy the app—no clicking buttons needed.</a:t>
            </a:r>
          </a:p>
          <a:p>
            <a:pPr>
              <a:buNone/>
            </a:pPr>
            <a:r>
              <a:rPr lang="en-GB" b="1" dirty="0"/>
              <a:t>Consistency:</a:t>
            </a:r>
            <a:r>
              <a:rPr lang="en-GB" dirty="0"/>
              <a:t> Every time we push code, GitHub Actions makes sure the same steps are followed, so everything works the same way each time.</a:t>
            </a:r>
          </a:p>
          <a:p>
            <a:pPr>
              <a:buNone/>
            </a:pPr>
            <a:r>
              <a:rPr lang="en-GB" b="1" dirty="0"/>
              <a:t>Integration with GitHub:</a:t>
            </a:r>
            <a:r>
              <a:rPr lang="en-GB" dirty="0"/>
              <a:t> Since it's part of GitHub, we don’t need to use multiple tools. It runs directly where our code is stored, making things easier.</a:t>
            </a:r>
          </a:p>
          <a:p>
            <a:r>
              <a:rPr lang="en-GB" b="1" dirty="0"/>
              <a:t>Faster Updates:</a:t>
            </a:r>
            <a:r>
              <a:rPr lang="en-GB" dirty="0"/>
              <a:t> It helps us release new features or fix bugs faster by automatically deploying changes without waiting for manual actions.</a:t>
            </a:r>
          </a:p>
          <a:p>
            <a:endParaRPr lang="en-GE" dirty="0"/>
          </a:p>
        </p:txBody>
      </p:sp>
      <p:sp>
        <p:nvSpPr>
          <p:cNvPr id="4" name="Slide Number Placeholder 3">
            <a:extLst>
              <a:ext uri="{FF2B5EF4-FFF2-40B4-BE49-F238E27FC236}">
                <a16:creationId xmlns:a16="http://schemas.microsoft.com/office/drawing/2014/main" id="{BE9026AB-9948-C45E-4D33-669DDCA0C9E7}"/>
              </a:ext>
            </a:extLst>
          </p:cNvPr>
          <p:cNvSpPr>
            <a:spLocks noGrp="1"/>
          </p:cNvSpPr>
          <p:nvPr>
            <p:ph type="sldNum" sz="quarter" idx="5"/>
          </p:nvPr>
        </p:nvSpPr>
        <p:spPr/>
        <p:txBody>
          <a:bodyPr/>
          <a:lstStyle/>
          <a:p>
            <a:fld id="{A101CBB6-4755-3F4E-A73C-CC3E4754C6A2}" type="slidenum">
              <a:rPr lang="en-GE" smtClean="0"/>
              <a:t>7</a:t>
            </a:fld>
            <a:endParaRPr lang="en-GE"/>
          </a:p>
        </p:txBody>
      </p:sp>
    </p:spTree>
    <p:extLst>
      <p:ext uri="{BB962C8B-B14F-4D97-AF65-F5344CB8AC3E}">
        <p14:creationId xmlns:p14="http://schemas.microsoft.com/office/powerpoint/2010/main" val="32641905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168A37-22F0-4DC5-3E51-FF32AA7599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6B69EA6-0662-8FD1-ABD0-52423A64E67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319E5F0-0229-394B-3185-F84849836EDB}"/>
              </a:ext>
            </a:extLst>
          </p:cNvPr>
          <p:cNvSpPr>
            <a:spLocks noGrp="1"/>
          </p:cNvSpPr>
          <p:nvPr>
            <p:ph type="body" idx="1"/>
          </p:nvPr>
        </p:nvSpPr>
        <p:spPr/>
        <p:txBody>
          <a:bodyPr/>
          <a:lstStyle/>
          <a:p>
            <a:r>
              <a:rPr lang="en-GB" dirty="0"/>
              <a:t>Next, we have GitHub Actions. This is a tool that automates workflows directly in GitHub. It lets us set up a series of steps to automatically trigger when we push changes to our code repository. For example, when we make a change to our code and push it to GitHub, we can have GitHub Actions automatically: Run tests to make sure our code works Run Terraform to create or update the infrastructure Deploy the updated app to Google Cloud—all without us clicking a single button. </a:t>
            </a:r>
          </a:p>
          <a:p>
            <a:endParaRPr lang="en-GB" dirty="0"/>
          </a:p>
          <a:p>
            <a:endParaRPr lang="en-GB" dirty="0"/>
          </a:p>
          <a:p>
            <a:pPr>
              <a:buNone/>
            </a:pPr>
            <a:r>
              <a:rPr lang="en-GB" b="1" dirty="0"/>
              <a:t>Automation:</a:t>
            </a:r>
            <a:r>
              <a:rPr lang="en-GB" dirty="0"/>
              <a:t> Whenever we change something in our code and push it to GitHub, GitHub Actions can automatically do things like test our code, set up infrastructure using Terraform, and deploy the app—no clicking buttons needed.</a:t>
            </a:r>
          </a:p>
          <a:p>
            <a:pPr>
              <a:buNone/>
            </a:pPr>
            <a:r>
              <a:rPr lang="en-GB" b="1" dirty="0"/>
              <a:t>Consistency:</a:t>
            </a:r>
            <a:r>
              <a:rPr lang="en-GB" dirty="0"/>
              <a:t> Every time we push code, GitHub Actions makes sure the same steps are followed, so everything works the same way each time.</a:t>
            </a:r>
          </a:p>
          <a:p>
            <a:pPr>
              <a:buNone/>
            </a:pPr>
            <a:r>
              <a:rPr lang="en-GB" b="1" dirty="0"/>
              <a:t>Integration with GitHub:</a:t>
            </a:r>
            <a:r>
              <a:rPr lang="en-GB" dirty="0"/>
              <a:t> Since it's part of GitHub, we don’t need to use multiple tools. It runs directly where our code is stored, making things easier.</a:t>
            </a:r>
          </a:p>
          <a:p>
            <a:r>
              <a:rPr lang="en-GB" b="1" dirty="0"/>
              <a:t>Faster Updates:</a:t>
            </a:r>
            <a:r>
              <a:rPr lang="en-GB" dirty="0"/>
              <a:t> It helps us release new features or fix bugs faster by automatically deploying changes without waiting for manual actions.</a:t>
            </a:r>
          </a:p>
          <a:p>
            <a:endParaRPr lang="en-GE" dirty="0"/>
          </a:p>
        </p:txBody>
      </p:sp>
      <p:sp>
        <p:nvSpPr>
          <p:cNvPr id="4" name="Slide Number Placeholder 3">
            <a:extLst>
              <a:ext uri="{FF2B5EF4-FFF2-40B4-BE49-F238E27FC236}">
                <a16:creationId xmlns:a16="http://schemas.microsoft.com/office/drawing/2014/main" id="{34129F86-E7D9-6128-30B9-91796850CC8B}"/>
              </a:ext>
            </a:extLst>
          </p:cNvPr>
          <p:cNvSpPr>
            <a:spLocks noGrp="1"/>
          </p:cNvSpPr>
          <p:nvPr>
            <p:ph type="sldNum" sz="quarter" idx="5"/>
          </p:nvPr>
        </p:nvSpPr>
        <p:spPr/>
        <p:txBody>
          <a:bodyPr/>
          <a:lstStyle/>
          <a:p>
            <a:fld id="{A101CBB6-4755-3F4E-A73C-CC3E4754C6A2}" type="slidenum">
              <a:rPr lang="en-GE" smtClean="0"/>
              <a:t>8</a:t>
            </a:fld>
            <a:endParaRPr lang="en-GE"/>
          </a:p>
        </p:txBody>
      </p:sp>
    </p:spTree>
    <p:extLst>
      <p:ext uri="{BB962C8B-B14F-4D97-AF65-F5344CB8AC3E}">
        <p14:creationId xmlns:p14="http://schemas.microsoft.com/office/powerpoint/2010/main" val="42879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2E039-A5F7-27A2-C6D7-ADF0DD7C31DA}"/>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GE"/>
          </a:p>
        </p:txBody>
      </p:sp>
      <p:sp>
        <p:nvSpPr>
          <p:cNvPr id="3" name="Subtitle 2">
            <a:extLst>
              <a:ext uri="{FF2B5EF4-FFF2-40B4-BE49-F238E27FC236}">
                <a16:creationId xmlns:a16="http://schemas.microsoft.com/office/drawing/2014/main" id="{EE522335-FEE4-D510-79FC-C6BABAFDFB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GE"/>
          </a:p>
        </p:txBody>
      </p:sp>
      <p:sp>
        <p:nvSpPr>
          <p:cNvPr id="4" name="Date Placeholder 3">
            <a:extLst>
              <a:ext uri="{FF2B5EF4-FFF2-40B4-BE49-F238E27FC236}">
                <a16:creationId xmlns:a16="http://schemas.microsoft.com/office/drawing/2014/main" id="{DBEA695B-B7FD-4684-333F-1F6EC06BE49A}"/>
              </a:ext>
            </a:extLst>
          </p:cNvPr>
          <p:cNvSpPr>
            <a:spLocks noGrp="1"/>
          </p:cNvSpPr>
          <p:nvPr>
            <p:ph type="dt" sz="half" idx="10"/>
          </p:nvPr>
        </p:nvSpPr>
        <p:spPr/>
        <p:txBody>
          <a:bodyPr/>
          <a:lstStyle/>
          <a:p>
            <a:fld id="{48578A10-1D4C-994A-B604-9E4D4CB9420A}" type="datetimeFigureOut">
              <a:rPr lang="en-GE" smtClean="0"/>
              <a:t>28.03.25</a:t>
            </a:fld>
            <a:endParaRPr lang="en-GE"/>
          </a:p>
        </p:txBody>
      </p:sp>
      <p:sp>
        <p:nvSpPr>
          <p:cNvPr id="5" name="Footer Placeholder 4">
            <a:extLst>
              <a:ext uri="{FF2B5EF4-FFF2-40B4-BE49-F238E27FC236}">
                <a16:creationId xmlns:a16="http://schemas.microsoft.com/office/drawing/2014/main" id="{9D70A432-BACA-5956-02E4-2ECF92EEFA3D}"/>
              </a:ext>
            </a:extLst>
          </p:cNvPr>
          <p:cNvSpPr>
            <a:spLocks noGrp="1"/>
          </p:cNvSpPr>
          <p:nvPr>
            <p:ph type="ftr" sz="quarter" idx="11"/>
          </p:nvPr>
        </p:nvSpPr>
        <p:spPr/>
        <p:txBody>
          <a:bodyPr/>
          <a:lstStyle/>
          <a:p>
            <a:endParaRPr lang="en-GE"/>
          </a:p>
        </p:txBody>
      </p:sp>
      <p:sp>
        <p:nvSpPr>
          <p:cNvPr id="6" name="Slide Number Placeholder 5">
            <a:extLst>
              <a:ext uri="{FF2B5EF4-FFF2-40B4-BE49-F238E27FC236}">
                <a16:creationId xmlns:a16="http://schemas.microsoft.com/office/drawing/2014/main" id="{295C739A-7941-9D31-9168-ABF628AD6280}"/>
              </a:ext>
            </a:extLst>
          </p:cNvPr>
          <p:cNvSpPr>
            <a:spLocks noGrp="1"/>
          </p:cNvSpPr>
          <p:nvPr>
            <p:ph type="sldNum" sz="quarter" idx="12"/>
          </p:nvPr>
        </p:nvSpPr>
        <p:spPr/>
        <p:txBody>
          <a:bodyPr/>
          <a:lstStyle/>
          <a:p>
            <a:fld id="{9FA29D17-6647-4F44-A7BB-CBB32D4A69BF}" type="slidenum">
              <a:rPr lang="en-GE" smtClean="0"/>
              <a:t>‹#›</a:t>
            </a:fld>
            <a:endParaRPr lang="en-GE"/>
          </a:p>
        </p:txBody>
      </p:sp>
    </p:spTree>
    <p:extLst>
      <p:ext uri="{BB962C8B-B14F-4D97-AF65-F5344CB8AC3E}">
        <p14:creationId xmlns:p14="http://schemas.microsoft.com/office/powerpoint/2010/main" val="33011795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0A93CA-5C07-AC54-2B97-83EA296ACEB8}"/>
              </a:ext>
            </a:extLst>
          </p:cNvPr>
          <p:cNvSpPr>
            <a:spLocks noGrp="1"/>
          </p:cNvSpPr>
          <p:nvPr>
            <p:ph type="title"/>
          </p:nvPr>
        </p:nvSpPr>
        <p:spPr/>
        <p:txBody>
          <a:bodyPr/>
          <a:lstStyle/>
          <a:p>
            <a:r>
              <a:rPr lang="en-GB"/>
              <a:t>Click to edit Master title style</a:t>
            </a:r>
            <a:endParaRPr lang="en-GE"/>
          </a:p>
        </p:txBody>
      </p:sp>
      <p:sp>
        <p:nvSpPr>
          <p:cNvPr id="3" name="Vertical Text Placeholder 2">
            <a:extLst>
              <a:ext uri="{FF2B5EF4-FFF2-40B4-BE49-F238E27FC236}">
                <a16:creationId xmlns:a16="http://schemas.microsoft.com/office/drawing/2014/main" id="{A2B233F8-1042-CE2C-0D64-FDFE3C2BC9DD}"/>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E"/>
          </a:p>
        </p:txBody>
      </p:sp>
      <p:sp>
        <p:nvSpPr>
          <p:cNvPr id="4" name="Date Placeholder 3">
            <a:extLst>
              <a:ext uri="{FF2B5EF4-FFF2-40B4-BE49-F238E27FC236}">
                <a16:creationId xmlns:a16="http://schemas.microsoft.com/office/drawing/2014/main" id="{524E9ACB-C73F-D9EC-3F27-BE787F3B70DA}"/>
              </a:ext>
            </a:extLst>
          </p:cNvPr>
          <p:cNvSpPr>
            <a:spLocks noGrp="1"/>
          </p:cNvSpPr>
          <p:nvPr>
            <p:ph type="dt" sz="half" idx="10"/>
          </p:nvPr>
        </p:nvSpPr>
        <p:spPr/>
        <p:txBody>
          <a:bodyPr/>
          <a:lstStyle/>
          <a:p>
            <a:fld id="{48578A10-1D4C-994A-B604-9E4D4CB9420A}" type="datetimeFigureOut">
              <a:rPr lang="en-GE" smtClean="0"/>
              <a:t>28.03.25</a:t>
            </a:fld>
            <a:endParaRPr lang="en-GE"/>
          </a:p>
        </p:txBody>
      </p:sp>
      <p:sp>
        <p:nvSpPr>
          <p:cNvPr id="5" name="Footer Placeholder 4">
            <a:extLst>
              <a:ext uri="{FF2B5EF4-FFF2-40B4-BE49-F238E27FC236}">
                <a16:creationId xmlns:a16="http://schemas.microsoft.com/office/drawing/2014/main" id="{ECF3118F-0FCB-CDEB-88CD-F7A765FEF30D}"/>
              </a:ext>
            </a:extLst>
          </p:cNvPr>
          <p:cNvSpPr>
            <a:spLocks noGrp="1"/>
          </p:cNvSpPr>
          <p:nvPr>
            <p:ph type="ftr" sz="quarter" idx="11"/>
          </p:nvPr>
        </p:nvSpPr>
        <p:spPr/>
        <p:txBody>
          <a:bodyPr/>
          <a:lstStyle/>
          <a:p>
            <a:endParaRPr lang="en-GE"/>
          </a:p>
        </p:txBody>
      </p:sp>
      <p:sp>
        <p:nvSpPr>
          <p:cNvPr id="6" name="Slide Number Placeholder 5">
            <a:extLst>
              <a:ext uri="{FF2B5EF4-FFF2-40B4-BE49-F238E27FC236}">
                <a16:creationId xmlns:a16="http://schemas.microsoft.com/office/drawing/2014/main" id="{42F89334-C1F5-71EA-F8DD-028B56341F77}"/>
              </a:ext>
            </a:extLst>
          </p:cNvPr>
          <p:cNvSpPr>
            <a:spLocks noGrp="1"/>
          </p:cNvSpPr>
          <p:nvPr>
            <p:ph type="sldNum" sz="quarter" idx="12"/>
          </p:nvPr>
        </p:nvSpPr>
        <p:spPr/>
        <p:txBody>
          <a:bodyPr/>
          <a:lstStyle/>
          <a:p>
            <a:fld id="{9FA29D17-6647-4F44-A7BB-CBB32D4A69BF}" type="slidenum">
              <a:rPr lang="en-GE" smtClean="0"/>
              <a:t>‹#›</a:t>
            </a:fld>
            <a:endParaRPr lang="en-GE"/>
          </a:p>
        </p:txBody>
      </p:sp>
    </p:spTree>
    <p:extLst>
      <p:ext uri="{BB962C8B-B14F-4D97-AF65-F5344CB8AC3E}">
        <p14:creationId xmlns:p14="http://schemas.microsoft.com/office/powerpoint/2010/main" val="40078355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8C6576E-AEA5-E00E-8D33-DBDC4E28CD26}"/>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GE"/>
          </a:p>
        </p:txBody>
      </p:sp>
      <p:sp>
        <p:nvSpPr>
          <p:cNvPr id="3" name="Vertical Text Placeholder 2">
            <a:extLst>
              <a:ext uri="{FF2B5EF4-FFF2-40B4-BE49-F238E27FC236}">
                <a16:creationId xmlns:a16="http://schemas.microsoft.com/office/drawing/2014/main" id="{C7BB525E-0386-B63C-7359-74B2341175EF}"/>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E"/>
          </a:p>
        </p:txBody>
      </p:sp>
      <p:sp>
        <p:nvSpPr>
          <p:cNvPr id="4" name="Date Placeholder 3">
            <a:extLst>
              <a:ext uri="{FF2B5EF4-FFF2-40B4-BE49-F238E27FC236}">
                <a16:creationId xmlns:a16="http://schemas.microsoft.com/office/drawing/2014/main" id="{ABD181F7-D5A5-52C4-3BD9-967D0D39941C}"/>
              </a:ext>
            </a:extLst>
          </p:cNvPr>
          <p:cNvSpPr>
            <a:spLocks noGrp="1"/>
          </p:cNvSpPr>
          <p:nvPr>
            <p:ph type="dt" sz="half" idx="10"/>
          </p:nvPr>
        </p:nvSpPr>
        <p:spPr/>
        <p:txBody>
          <a:bodyPr/>
          <a:lstStyle/>
          <a:p>
            <a:fld id="{48578A10-1D4C-994A-B604-9E4D4CB9420A}" type="datetimeFigureOut">
              <a:rPr lang="en-GE" smtClean="0"/>
              <a:t>28.03.25</a:t>
            </a:fld>
            <a:endParaRPr lang="en-GE"/>
          </a:p>
        </p:txBody>
      </p:sp>
      <p:sp>
        <p:nvSpPr>
          <p:cNvPr id="5" name="Footer Placeholder 4">
            <a:extLst>
              <a:ext uri="{FF2B5EF4-FFF2-40B4-BE49-F238E27FC236}">
                <a16:creationId xmlns:a16="http://schemas.microsoft.com/office/drawing/2014/main" id="{DD440A00-B654-EA0C-2EA0-CED491EF8D5F}"/>
              </a:ext>
            </a:extLst>
          </p:cNvPr>
          <p:cNvSpPr>
            <a:spLocks noGrp="1"/>
          </p:cNvSpPr>
          <p:nvPr>
            <p:ph type="ftr" sz="quarter" idx="11"/>
          </p:nvPr>
        </p:nvSpPr>
        <p:spPr/>
        <p:txBody>
          <a:bodyPr/>
          <a:lstStyle/>
          <a:p>
            <a:endParaRPr lang="en-GE"/>
          </a:p>
        </p:txBody>
      </p:sp>
      <p:sp>
        <p:nvSpPr>
          <p:cNvPr id="6" name="Slide Number Placeholder 5">
            <a:extLst>
              <a:ext uri="{FF2B5EF4-FFF2-40B4-BE49-F238E27FC236}">
                <a16:creationId xmlns:a16="http://schemas.microsoft.com/office/drawing/2014/main" id="{C48F009A-3C56-4E30-307D-DE9CA1D4AEF7}"/>
              </a:ext>
            </a:extLst>
          </p:cNvPr>
          <p:cNvSpPr>
            <a:spLocks noGrp="1"/>
          </p:cNvSpPr>
          <p:nvPr>
            <p:ph type="sldNum" sz="quarter" idx="12"/>
          </p:nvPr>
        </p:nvSpPr>
        <p:spPr/>
        <p:txBody>
          <a:bodyPr/>
          <a:lstStyle/>
          <a:p>
            <a:fld id="{9FA29D17-6647-4F44-A7BB-CBB32D4A69BF}" type="slidenum">
              <a:rPr lang="en-GE" smtClean="0"/>
              <a:t>‹#›</a:t>
            </a:fld>
            <a:endParaRPr lang="en-GE"/>
          </a:p>
        </p:txBody>
      </p:sp>
    </p:spTree>
    <p:extLst>
      <p:ext uri="{BB962C8B-B14F-4D97-AF65-F5344CB8AC3E}">
        <p14:creationId xmlns:p14="http://schemas.microsoft.com/office/powerpoint/2010/main" val="26548437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2C4B4-0F2E-B7EA-986F-B832EB4B82A0}"/>
              </a:ext>
            </a:extLst>
          </p:cNvPr>
          <p:cNvSpPr>
            <a:spLocks noGrp="1"/>
          </p:cNvSpPr>
          <p:nvPr>
            <p:ph type="title"/>
          </p:nvPr>
        </p:nvSpPr>
        <p:spPr/>
        <p:txBody>
          <a:bodyPr/>
          <a:lstStyle/>
          <a:p>
            <a:r>
              <a:rPr lang="en-GB"/>
              <a:t>Click to edit Master title style</a:t>
            </a:r>
            <a:endParaRPr lang="en-GE"/>
          </a:p>
        </p:txBody>
      </p:sp>
      <p:sp>
        <p:nvSpPr>
          <p:cNvPr id="3" name="Content Placeholder 2">
            <a:extLst>
              <a:ext uri="{FF2B5EF4-FFF2-40B4-BE49-F238E27FC236}">
                <a16:creationId xmlns:a16="http://schemas.microsoft.com/office/drawing/2014/main" id="{42EAE814-46FC-F9AE-835C-EC099DC6CDB9}"/>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E"/>
          </a:p>
        </p:txBody>
      </p:sp>
      <p:sp>
        <p:nvSpPr>
          <p:cNvPr id="4" name="Date Placeholder 3">
            <a:extLst>
              <a:ext uri="{FF2B5EF4-FFF2-40B4-BE49-F238E27FC236}">
                <a16:creationId xmlns:a16="http://schemas.microsoft.com/office/drawing/2014/main" id="{90D6B19C-E441-7121-3B9B-2189B16F7B5F}"/>
              </a:ext>
            </a:extLst>
          </p:cNvPr>
          <p:cNvSpPr>
            <a:spLocks noGrp="1"/>
          </p:cNvSpPr>
          <p:nvPr>
            <p:ph type="dt" sz="half" idx="10"/>
          </p:nvPr>
        </p:nvSpPr>
        <p:spPr/>
        <p:txBody>
          <a:bodyPr/>
          <a:lstStyle/>
          <a:p>
            <a:fld id="{48578A10-1D4C-994A-B604-9E4D4CB9420A}" type="datetimeFigureOut">
              <a:rPr lang="en-GE" smtClean="0"/>
              <a:t>28.03.25</a:t>
            </a:fld>
            <a:endParaRPr lang="en-GE"/>
          </a:p>
        </p:txBody>
      </p:sp>
      <p:sp>
        <p:nvSpPr>
          <p:cNvPr id="5" name="Footer Placeholder 4">
            <a:extLst>
              <a:ext uri="{FF2B5EF4-FFF2-40B4-BE49-F238E27FC236}">
                <a16:creationId xmlns:a16="http://schemas.microsoft.com/office/drawing/2014/main" id="{AFE535CD-1521-3760-A8CA-CC6DE887F212}"/>
              </a:ext>
            </a:extLst>
          </p:cNvPr>
          <p:cNvSpPr>
            <a:spLocks noGrp="1"/>
          </p:cNvSpPr>
          <p:nvPr>
            <p:ph type="ftr" sz="quarter" idx="11"/>
          </p:nvPr>
        </p:nvSpPr>
        <p:spPr/>
        <p:txBody>
          <a:bodyPr/>
          <a:lstStyle/>
          <a:p>
            <a:endParaRPr lang="en-GE"/>
          </a:p>
        </p:txBody>
      </p:sp>
      <p:sp>
        <p:nvSpPr>
          <p:cNvPr id="6" name="Slide Number Placeholder 5">
            <a:extLst>
              <a:ext uri="{FF2B5EF4-FFF2-40B4-BE49-F238E27FC236}">
                <a16:creationId xmlns:a16="http://schemas.microsoft.com/office/drawing/2014/main" id="{14FA0F06-0E7D-255F-DDB7-A65F4C09C254}"/>
              </a:ext>
            </a:extLst>
          </p:cNvPr>
          <p:cNvSpPr>
            <a:spLocks noGrp="1"/>
          </p:cNvSpPr>
          <p:nvPr>
            <p:ph type="sldNum" sz="quarter" idx="12"/>
          </p:nvPr>
        </p:nvSpPr>
        <p:spPr/>
        <p:txBody>
          <a:bodyPr/>
          <a:lstStyle/>
          <a:p>
            <a:fld id="{9FA29D17-6647-4F44-A7BB-CBB32D4A69BF}" type="slidenum">
              <a:rPr lang="en-GE" smtClean="0"/>
              <a:t>‹#›</a:t>
            </a:fld>
            <a:endParaRPr lang="en-GE"/>
          </a:p>
        </p:txBody>
      </p:sp>
    </p:spTree>
    <p:extLst>
      <p:ext uri="{BB962C8B-B14F-4D97-AF65-F5344CB8AC3E}">
        <p14:creationId xmlns:p14="http://schemas.microsoft.com/office/powerpoint/2010/main" val="25534035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3D5B55-F89F-7F30-80F8-4E1293C0820F}"/>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GE"/>
          </a:p>
        </p:txBody>
      </p:sp>
      <p:sp>
        <p:nvSpPr>
          <p:cNvPr id="3" name="Text Placeholder 2">
            <a:extLst>
              <a:ext uri="{FF2B5EF4-FFF2-40B4-BE49-F238E27FC236}">
                <a16:creationId xmlns:a16="http://schemas.microsoft.com/office/drawing/2014/main" id="{C545F50B-2DE0-C4CF-46E3-9D0F366F1E9D}"/>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D0D3FCB-86AA-7D1B-5787-63AD3ABDF985}"/>
              </a:ext>
            </a:extLst>
          </p:cNvPr>
          <p:cNvSpPr>
            <a:spLocks noGrp="1"/>
          </p:cNvSpPr>
          <p:nvPr>
            <p:ph type="dt" sz="half" idx="10"/>
          </p:nvPr>
        </p:nvSpPr>
        <p:spPr/>
        <p:txBody>
          <a:bodyPr/>
          <a:lstStyle/>
          <a:p>
            <a:fld id="{48578A10-1D4C-994A-B604-9E4D4CB9420A}" type="datetimeFigureOut">
              <a:rPr lang="en-GE" smtClean="0"/>
              <a:t>28.03.25</a:t>
            </a:fld>
            <a:endParaRPr lang="en-GE"/>
          </a:p>
        </p:txBody>
      </p:sp>
      <p:sp>
        <p:nvSpPr>
          <p:cNvPr id="5" name="Footer Placeholder 4">
            <a:extLst>
              <a:ext uri="{FF2B5EF4-FFF2-40B4-BE49-F238E27FC236}">
                <a16:creationId xmlns:a16="http://schemas.microsoft.com/office/drawing/2014/main" id="{C6013145-4605-52FE-A7F1-9080EFD9152D}"/>
              </a:ext>
            </a:extLst>
          </p:cNvPr>
          <p:cNvSpPr>
            <a:spLocks noGrp="1"/>
          </p:cNvSpPr>
          <p:nvPr>
            <p:ph type="ftr" sz="quarter" idx="11"/>
          </p:nvPr>
        </p:nvSpPr>
        <p:spPr/>
        <p:txBody>
          <a:bodyPr/>
          <a:lstStyle/>
          <a:p>
            <a:endParaRPr lang="en-GE"/>
          </a:p>
        </p:txBody>
      </p:sp>
      <p:sp>
        <p:nvSpPr>
          <p:cNvPr id="6" name="Slide Number Placeholder 5">
            <a:extLst>
              <a:ext uri="{FF2B5EF4-FFF2-40B4-BE49-F238E27FC236}">
                <a16:creationId xmlns:a16="http://schemas.microsoft.com/office/drawing/2014/main" id="{9DDC0DEE-F0D3-BCD0-9097-0BF87DEB7800}"/>
              </a:ext>
            </a:extLst>
          </p:cNvPr>
          <p:cNvSpPr>
            <a:spLocks noGrp="1"/>
          </p:cNvSpPr>
          <p:nvPr>
            <p:ph type="sldNum" sz="quarter" idx="12"/>
          </p:nvPr>
        </p:nvSpPr>
        <p:spPr/>
        <p:txBody>
          <a:bodyPr/>
          <a:lstStyle/>
          <a:p>
            <a:fld id="{9FA29D17-6647-4F44-A7BB-CBB32D4A69BF}" type="slidenum">
              <a:rPr lang="en-GE" smtClean="0"/>
              <a:t>‹#›</a:t>
            </a:fld>
            <a:endParaRPr lang="en-GE"/>
          </a:p>
        </p:txBody>
      </p:sp>
    </p:spTree>
    <p:extLst>
      <p:ext uri="{BB962C8B-B14F-4D97-AF65-F5344CB8AC3E}">
        <p14:creationId xmlns:p14="http://schemas.microsoft.com/office/powerpoint/2010/main" val="71343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DF015-05BC-D02C-937D-F25F005E79CF}"/>
              </a:ext>
            </a:extLst>
          </p:cNvPr>
          <p:cNvSpPr>
            <a:spLocks noGrp="1"/>
          </p:cNvSpPr>
          <p:nvPr>
            <p:ph type="title"/>
          </p:nvPr>
        </p:nvSpPr>
        <p:spPr/>
        <p:txBody>
          <a:bodyPr/>
          <a:lstStyle/>
          <a:p>
            <a:r>
              <a:rPr lang="en-GB"/>
              <a:t>Click to edit Master title style</a:t>
            </a:r>
            <a:endParaRPr lang="en-GE"/>
          </a:p>
        </p:txBody>
      </p:sp>
      <p:sp>
        <p:nvSpPr>
          <p:cNvPr id="3" name="Content Placeholder 2">
            <a:extLst>
              <a:ext uri="{FF2B5EF4-FFF2-40B4-BE49-F238E27FC236}">
                <a16:creationId xmlns:a16="http://schemas.microsoft.com/office/drawing/2014/main" id="{7F6593C1-683C-61C6-CEA7-C6BD6F7BEE4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E"/>
          </a:p>
        </p:txBody>
      </p:sp>
      <p:sp>
        <p:nvSpPr>
          <p:cNvPr id="4" name="Content Placeholder 3">
            <a:extLst>
              <a:ext uri="{FF2B5EF4-FFF2-40B4-BE49-F238E27FC236}">
                <a16:creationId xmlns:a16="http://schemas.microsoft.com/office/drawing/2014/main" id="{0F3F486A-0FAC-3EDA-0D48-6A3B64349B8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E"/>
          </a:p>
        </p:txBody>
      </p:sp>
      <p:sp>
        <p:nvSpPr>
          <p:cNvPr id="5" name="Date Placeholder 4">
            <a:extLst>
              <a:ext uri="{FF2B5EF4-FFF2-40B4-BE49-F238E27FC236}">
                <a16:creationId xmlns:a16="http://schemas.microsoft.com/office/drawing/2014/main" id="{D901DBE9-930F-961D-9D3B-70AA2CBFCE36}"/>
              </a:ext>
            </a:extLst>
          </p:cNvPr>
          <p:cNvSpPr>
            <a:spLocks noGrp="1"/>
          </p:cNvSpPr>
          <p:nvPr>
            <p:ph type="dt" sz="half" idx="10"/>
          </p:nvPr>
        </p:nvSpPr>
        <p:spPr/>
        <p:txBody>
          <a:bodyPr/>
          <a:lstStyle/>
          <a:p>
            <a:fld id="{48578A10-1D4C-994A-B604-9E4D4CB9420A}" type="datetimeFigureOut">
              <a:rPr lang="en-GE" smtClean="0"/>
              <a:t>28.03.25</a:t>
            </a:fld>
            <a:endParaRPr lang="en-GE"/>
          </a:p>
        </p:txBody>
      </p:sp>
      <p:sp>
        <p:nvSpPr>
          <p:cNvPr id="6" name="Footer Placeholder 5">
            <a:extLst>
              <a:ext uri="{FF2B5EF4-FFF2-40B4-BE49-F238E27FC236}">
                <a16:creationId xmlns:a16="http://schemas.microsoft.com/office/drawing/2014/main" id="{3F829C86-179E-D68C-039F-25A0E5E387CF}"/>
              </a:ext>
            </a:extLst>
          </p:cNvPr>
          <p:cNvSpPr>
            <a:spLocks noGrp="1"/>
          </p:cNvSpPr>
          <p:nvPr>
            <p:ph type="ftr" sz="quarter" idx="11"/>
          </p:nvPr>
        </p:nvSpPr>
        <p:spPr/>
        <p:txBody>
          <a:bodyPr/>
          <a:lstStyle/>
          <a:p>
            <a:endParaRPr lang="en-GE"/>
          </a:p>
        </p:txBody>
      </p:sp>
      <p:sp>
        <p:nvSpPr>
          <p:cNvPr id="7" name="Slide Number Placeholder 6">
            <a:extLst>
              <a:ext uri="{FF2B5EF4-FFF2-40B4-BE49-F238E27FC236}">
                <a16:creationId xmlns:a16="http://schemas.microsoft.com/office/drawing/2014/main" id="{2D365631-BE75-028D-7253-ABB80E277D6F}"/>
              </a:ext>
            </a:extLst>
          </p:cNvPr>
          <p:cNvSpPr>
            <a:spLocks noGrp="1"/>
          </p:cNvSpPr>
          <p:nvPr>
            <p:ph type="sldNum" sz="quarter" idx="12"/>
          </p:nvPr>
        </p:nvSpPr>
        <p:spPr/>
        <p:txBody>
          <a:bodyPr/>
          <a:lstStyle/>
          <a:p>
            <a:fld id="{9FA29D17-6647-4F44-A7BB-CBB32D4A69BF}" type="slidenum">
              <a:rPr lang="en-GE" smtClean="0"/>
              <a:t>‹#›</a:t>
            </a:fld>
            <a:endParaRPr lang="en-GE"/>
          </a:p>
        </p:txBody>
      </p:sp>
    </p:spTree>
    <p:extLst>
      <p:ext uri="{BB962C8B-B14F-4D97-AF65-F5344CB8AC3E}">
        <p14:creationId xmlns:p14="http://schemas.microsoft.com/office/powerpoint/2010/main" val="21363056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9C218-9B9E-2EBD-6417-9272EEFFB71E}"/>
              </a:ext>
            </a:extLst>
          </p:cNvPr>
          <p:cNvSpPr>
            <a:spLocks noGrp="1"/>
          </p:cNvSpPr>
          <p:nvPr>
            <p:ph type="title"/>
          </p:nvPr>
        </p:nvSpPr>
        <p:spPr>
          <a:xfrm>
            <a:off x="839788" y="365125"/>
            <a:ext cx="10515600" cy="1325563"/>
          </a:xfrm>
        </p:spPr>
        <p:txBody>
          <a:bodyPr/>
          <a:lstStyle/>
          <a:p>
            <a:r>
              <a:rPr lang="en-GB"/>
              <a:t>Click to edit Master title style</a:t>
            </a:r>
            <a:endParaRPr lang="en-GE"/>
          </a:p>
        </p:txBody>
      </p:sp>
      <p:sp>
        <p:nvSpPr>
          <p:cNvPr id="3" name="Text Placeholder 2">
            <a:extLst>
              <a:ext uri="{FF2B5EF4-FFF2-40B4-BE49-F238E27FC236}">
                <a16:creationId xmlns:a16="http://schemas.microsoft.com/office/drawing/2014/main" id="{9F4DA1F2-3D18-183E-E427-F8CA0BC7CB6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9D9C3C22-C81A-B8F3-31F7-C80E6EC1B6FE}"/>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E"/>
          </a:p>
        </p:txBody>
      </p:sp>
      <p:sp>
        <p:nvSpPr>
          <p:cNvPr id="5" name="Text Placeholder 4">
            <a:extLst>
              <a:ext uri="{FF2B5EF4-FFF2-40B4-BE49-F238E27FC236}">
                <a16:creationId xmlns:a16="http://schemas.microsoft.com/office/drawing/2014/main" id="{BC906B7F-F5E1-A33D-A69A-1FA39CC9EAD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F4E2C77C-120E-6050-3C61-EACDE83DBDB1}"/>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E"/>
          </a:p>
        </p:txBody>
      </p:sp>
      <p:sp>
        <p:nvSpPr>
          <p:cNvPr id="7" name="Date Placeholder 6">
            <a:extLst>
              <a:ext uri="{FF2B5EF4-FFF2-40B4-BE49-F238E27FC236}">
                <a16:creationId xmlns:a16="http://schemas.microsoft.com/office/drawing/2014/main" id="{FE4ED159-C3EE-DC9F-88D2-2A61DB0C31CB}"/>
              </a:ext>
            </a:extLst>
          </p:cNvPr>
          <p:cNvSpPr>
            <a:spLocks noGrp="1"/>
          </p:cNvSpPr>
          <p:nvPr>
            <p:ph type="dt" sz="half" idx="10"/>
          </p:nvPr>
        </p:nvSpPr>
        <p:spPr/>
        <p:txBody>
          <a:bodyPr/>
          <a:lstStyle/>
          <a:p>
            <a:fld id="{48578A10-1D4C-994A-B604-9E4D4CB9420A}" type="datetimeFigureOut">
              <a:rPr lang="en-GE" smtClean="0"/>
              <a:t>28.03.25</a:t>
            </a:fld>
            <a:endParaRPr lang="en-GE"/>
          </a:p>
        </p:txBody>
      </p:sp>
      <p:sp>
        <p:nvSpPr>
          <p:cNvPr id="8" name="Footer Placeholder 7">
            <a:extLst>
              <a:ext uri="{FF2B5EF4-FFF2-40B4-BE49-F238E27FC236}">
                <a16:creationId xmlns:a16="http://schemas.microsoft.com/office/drawing/2014/main" id="{E20E3637-B969-8FA4-A658-41BBF237BC6A}"/>
              </a:ext>
            </a:extLst>
          </p:cNvPr>
          <p:cNvSpPr>
            <a:spLocks noGrp="1"/>
          </p:cNvSpPr>
          <p:nvPr>
            <p:ph type="ftr" sz="quarter" idx="11"/>
          </p:nvPr>
        </p:nvSpPr>
        <p:spPr/>
        <p:txBody>
          <a:bodyPr/>
          <a:lstStyle/>
          <a:p>
            <a:endParaRPr lang="en-GE"/>
          </a:p>
        </p:txBody>
      </p:sp>
      <p:sp>
        <p:nvSpPr>
          <p:cNvPr id="9" name="Slide Number Placeholder 8">
            <a:extLst>
              <a:ext uri="{FF2B5EF4-FFF2-40B4-BE49-F238E27FC236}">
                <a16:creationId xmlns:a16="http://schemas.microsoft.com/office/drawing/2014/main" id="{2DEB64F9-9206-E629-CB85-8E9FCD2EBEB9}"/>
              </a:ext>
            </a:extLst>
          </p:cNvPr>
          <p:cNvSpPr>
            <a:spLocks noGrp="1"/>
          </p:cNvSpPr>
          <p:nvPr>
            <p:ph type="sldNum" sz="quarter" idx="12"/>
          </p:nvPr>
        </p:nvSpPr>
        <p:spPr/>
        <p:txBody>
          <a:bodyPr/>
          <a:lstStyle/>
          <a:p>
            <a:fld id="{9FA29D17-6647-4F44-A7BB-CBB32D4A69BF}" type="slidenum">
              <a:rPr lang="en-GE" smtClean="0"/>
              <a:t>‹#›</a:t>
            </a:fld>
            <a:endParaRPr lang="en-GE"/>
          </a:p>
        </p:txBody>
      </p:sp>
    </p:spTree>
    <p:extLst>
      <p:ext uri="{BB962C8B-B14F-4D97-AF65-F5344CB8AC3E}">
        <p14:creationId xmlns:p14="http://schemas.microsoft.com/office/powerpoint/2010/main" val="34937977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BA4A1-A01E-813B-DB65-697D11C5B629}"/>
              </a:ext>
            </a:extLst>
          </p:cNvPr>
          <p:cNvSpPr>
            <a:spLocks noGrp="1"/>
          </p:cNvSpPr>
          <p:nvPr>
            <p:ph type="title"/>
          </p:nvPr>
        </p:nvSpPr>
        <p:spPr/>
        <p:txBody>
          <a:bodyPr/>
          <a:lstStyle/>
          <a:p>
            <a:r>
              <a:rPr lang="en-GB"/>
              <a:t>Click to edit Master title style</a:t>
            </a:r>
            <a:endParaRPr lang="en-GE"/>
          </a:p>
        </p:txBody>
      </p:sp>
      <p:sp>
        <p:nvSpPr>
          <p:cNvPr id="3" name="Date Placeholder 2">
            <a:extLst>
              <a:ext uri="{FF2B5EF4-FFF2-40B4-BE49-F238E27FC236}">
                <a16:creationId xmlns:a16="http://schemas.microsoft.com/office/drawing/2014/main" id="{68F3FC69-FA7B-32DB-438E-286CD66516D1}"/>
              </a:ext>
            </a:extLst>
          </p:cNvPr>
          <p:cNvSpPr>
            <a:spLocks noGrp="1"/>
          </p:cNvSpPr>
          <p:nvPr>
            <p:ph type="dt" sz="half" idx="10"/>
          </p:nvPr>
        </p:nvSpPr>
        <p:spPr/>
        <p:txBody>
          <a:bodyPr/>
          <a:lstStyle/>
          <a:p>
            <a:fld id="{48578A10-1D4C-994A-B604-9E4D4CB9420A}" type="datetimeFigureOut">
              <a:rPr lang="en-GE" smtClean="0"/>
              <a:t>28.03.25</a:t>
            </a:fld>
            <a:endParaRPr lang="en-GE"/>
          </a:p>
        </p:txBody>
      </p:sp>
      <p:sp>
        <p:nvSpPr>
          <p:cNvPr id="4" name="Footer Placeholder 3">
            <a:extLst>
              <a:ext uri="{FF2B5EF4-FFF2-40B4-BE49-F238E27FC236}">
                <a16:creationId xmlns:a16="http://schemas.microsoft.com/office/drawing/2014/main" id="{E8A58E37-CFD3-0F4F-2C7C-1BF4A5E8F281}"/>
              </a:ext>
            </a:extLst>
          </p:cNvPr>
          <p:cNvSpPr>
            <a:spLocks noGrp="1"/>
          </p:cNvSpPr>
          <p:nvPr>
            <p:ph type="ftr" sz="quarter" idx="11"/>
          </p:nvPr>
        </p:nvSpPr>
        <p:spPr/>
        <p:txBody>
          <a:bodyPr/>
          <a:lstStyle/>
          <a:p>
            <a:endParaRPr lang="en-GE"/>
          </a:p>
        </p:txBody>
      </p:sp>
      <p:sp>
        <p:nvSpPr>
          <p:cNvPr id="5" name="Slide Number Placeholder 4">
            <a:extLst>
              <a:ext uri="{FF2B5EF4-FFF2-40B4-BE49-F238E27FC236}">
                <a16:creationId xmlns:a16="http://schemas.microsoft.com/office/drawing/2014/main" id="{63FC3521-87EF-8420-FABF-A44D0E76FC16}"/>
              </a:ext>
            </a:extLst>
          </p:cNvPr>
          <p:cNvSpPr>
            <a:spLocks noGrp="1"/>
          </p:cNvSpPr>
          <p:nvPr>
            <p:ph type="sldNum" sz="quarter" idx="12"/>
          </p:nvPr>
        </p:nvSpPr>
        <p:spPr/>
        <p:txBody>
          <a:bodyPr/>
          <a:lstStyle/>
          <a:p>
            <a:fld id="{9FA29D17-6647-4F44-A7BB-CBB32D4A69BF}" type="slidenum">
              <a:rPr lang="en-GE" smtClean="0"/>
              <a:t>‹#›</a:t>
            </a:fld>
            <a:endParaRPr lang="en-GE"/>
          </a:p>
        </p:txBody>
      </p:sp>
    </p:spTree>
    <p:extLst>
      <p:ext uri="{BB962C8B-B14F-4D97-AF65-F5344CB8AC3E}">
        <p14:creationId xmlns:p14="http://schemas.microsoft.com/office/powerpoint/2010/main" val="1412452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D79945A-CEC2-40D3-17AA-E3E5318DD51D}"/>
              </a:ext>
            </a:extLst>
          </p:cNvPr>
          <p:cNvSpPr>
            <a:spLocks noGrp="1"/>
          </p:cNvSpPr>
          <p:nvPr>
            <p:ph type="dt" sz="half" idx="10"/>
          </p:nvPr>
        </p:nvSpPr>
        <p:spPr/>
        <p:txBody>
          <a:bodyPr/>
          <a:lstStyle/>
          <a:p>
            <a:fld id="{48578A10-1D4C-994A-B604-9E4D4CB9420A}" type="datetimeFigureOut">
              <a:rPr lang="en-GE" smtClean="0"/>
              <a:t>28.03.25</a:t>
            </a:fld>
            <a:endParaRPr lang="en-GE"/>
          </a:p>
        </p:txBody>
      </p:sp>
      <p:sp>
        <p:nvSpPr>
          <p:cNvPr id="3" name="Footer Placeholder 2">
            <a:extLst>
              <a:ext uri="{FF2B5EF4-FFF2-40B4-BE49-F238E27FC236}">
                <a16:creationId xmlns:a16="http://schemas.microsoft.com/office/drawing/2014/main" id="{56A55F2D-3E49-DA7F-6868-84F2948F72AC}"/>
              </a:ext>
            </a:extLst>
          </p:cNvPr>
          <p:cNvSpPr>
            <a:spLocks noGrp="1"/>
          </p:cNvSpPr>
          <p:nvPr>
            <p:ph type="ftr" sz="quarter" idx="11"/>
          </p:nvPr>
        </p:nvSpPr>
        <p:spPr/>
        <p:txBody>
          <a:bodyPr/>
          <a:lstStyle/>
          <a:p>
            <a:endParaRPr lang="en-GE"/>
          </a:p>
        </p:txBody>
      </p:sp>
      <p:sp>
        <p:nvSpPr>
          <p:cNvPr id="4" name="Slide Number Placeholder 3">
            <a:extLst>
              <a:ext uri="{FF2B5EF4-FFF2-40B4-BE49-F238E27FC236}">
                <a16:creationId xmlns:a16="http://schemas.microsoft.com/office/drawing/2014/main" id="{9BBB2BC3-18DE-A0AA-1B3D-DA89210D4C1A}"/>
              </a:ext>
            </a:extLst>
          </p:cNvPr>
          <p:cNvSpPr>
            <a:spLocks noGrp="1"/>
          </p:cNvSpPr>
          <p:nvPr>
            <p:ph type="sldNum" sz="quarter" idx="12"/>
          </p:nvPr>
        </p:nvSpPr>
        <p:spPr/>
        <p:txBody>
          <a:bodyPr/>
          <a:lstStyle/>
          <a:p>
            <a:fld id="{9FA29D17-6647-4F44-A7BB-CBB32D4A69BF}" type="slidenum">
              <a:rPr lang="en-GE" smtClean="0"/>
              <a:t>‹#›</a:t>
            </a:fld>
            <a:endParaRPr lang="en-GE"/>
          </a:p>
        </p:txBody>
      </p:sp>
    </p:spTree>
    <p:extLst>
      <p:ext uri="{BB962C8B-B14F-4D97-AF65-F5344CB8AC3E}">
        <p14:creationId xmlns:p14="http://schemas.microsoft.com/office/powerpoint/2010/main" val="11584500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743597-E637-074E-55C8-309FE41FF78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GE"/>
          </a:p>
        </p:txBody>
      </p:sp>
      <p:sp>
        <p:nvSpPr>
          <p:cNvPr id="3" name="Content Placeholder 2">
            <a:extLst>
              <a:ext uri="{FF2B5EF4-FFF2-40B4-BE49-F238E27FC236}">
                <a16:creationId xmlns:a16="http://schemas.microsoft.com/office/drawing/2014/main" id="{DA64D67A-4F2E-EA7D-2CA0-5A510AB3938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E"/>
          </a:p>
        </p:txBody>
      </p:sp>
      <p:sp>
        <p:nvSpPr>
          <p:cNvPr id="4" name="Text Placeholder 3">
            <a:extLst>
              <a:ext uri="{FF2B5EF4-FFF2-40B4-BE49-F238E27FC236}">
                <a16:creationId xmlns:a16="http://schemas.microsoft.com/office/drawing/2014/main" id="{32AA7FC4-D00B-73B6-4929-2D3E202848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A0F7098-82E1-4E3E-FC0B-EBBA3248B62B}"/>
              </a:ext>
            </a:extLst>
          </p:cNvPr>
          <p:cNvSpPr>
            <a:spLocks noGrp="1"/>
          </p:cNvSpPr>
          <p:nvPr>
            <p:ph type="dt" sz="half" idx="10"/>
          </p:nvPr>
        </p:nvSpPr>
        <p:spPr/>
        <p:txBody>
          <a:bodyPr/>
          <a:lstStyle/>
          <a:p>
            <a:fld id="{48578A10-1D4C-994A-B604-9E4D4CB9420A}" type="datetimeFigureOut">
              <a:rPr lang="en-GE" smtClean="0"/>
              <a:t>28.03.25</a:t>
            </a:fld>
            <a:endParaRPr lang="en-GE"/>
          </a:p>
        </p:txBody>
      </p:sp>
      <p:sp>
        <p:nvSpPr>
          <p:cNvPr id="6" name="Footer Placeholder 5">
            <a:extLst>
              <a:ext uri="{FF2B5EF4-FFF2-40B4-BE49-F238E27FC236}">
                <a16:creationId xmlns:a16="http://schemas.microsoft.com/office/drawing/2014/main" id="{23AB3707-C572-C8F6-346D-85B2FD3D1ECF}"/>
              </a:ext>
            </a:extLst>
          </p:cNvPr>
          <p:cNvSpPr>
            <a:spLocks noGrp="1"/>
          </p:cNvSpPr>
          <p:nvPr>
            <p:ph type="ftr" sz="quarter" idx="11"/>
          </p:nvPr>
        </p:nvSpPr>
        <p:spPr/>
        <p:txBody>
          <a:bodyPr/>
          <a:lstStyle/>
          <a:p>
            <a:endParaRPr lang="en-GE"/>
          </a:p>
        </p:txBody>
      </p:sp>
      <p:sp>
        <p:nvSpPr>
          <p:cNvPr id="7" name="Slide Number Placeholder 6">
            <a:extLst>
              <a:ext uri="{FF2B5EF4-FFF2-40B4-BE49-F238E27FC236}">
                <a16:creationId xmlns:a16="http://schemas.microsoft.com/office/drawing/2014/main" id="{1CF39D05-A9A5-8248-259C-82C8951CFBEC}"/>
              </a:ext>
            </a:extLst>
          </p:cNvPr>
          <p:cNvSpPr>
            <a:spLocks noGrp="1"/>
          </p:cNvSpPr>
          <p:nvPr>
            <p:ph type="sldNum" sz="quarter" idx="12"/>
          </p:nvPr>
        </p:nvSpPr>
        <p:spPr/>
        <p:txBody>
          <a:bodyPr/>
          <a:lstStyle/>
          <a:p>
            <a:fld id="{9FA29D17-6647-4F44-A7BB-CBB32D4A69BF}" type="slidenum">
              <a:rPr lang="en-GE" smtClean="0"/>
              <a:t>‹#›</a:t>
            </a:fld>
            <a:endParaRPr lang="en-GE"/>
          </a:p>
        </p:txBody>
      </p:sp>
    </p:spTree>
    <p:extLst>
      <p:ext uri="{BB962C8B-B14F-4D97-AF65-F5344CB8AC3E}">
        <p14:creationId xmlns:p14="http://schemas.microsoft.com/office/powerpoint/2010/main" val="33248272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78128-1225-AB0B-5E05-1D851CEDF54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GE"/>
          </a:p>
        </p:txBody>
      </p:sp>
      <p:sp>
        <p:nvSpPr>
          <p:cNvPr id="3" name="Picture Placeholder 2">
            <a:extLst>
              <a:ext uri="{FF2B5EF4-FFF2-40B4-BE49-F238E27FC236}">
                <a16:creationId xmlns:a16="http://schemas.microsoft.com/office/drawing/2014/main" id="{68EB2604-6EB3-CD4A-DCFA-389D76EDE83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E"/>
          </a:p>
        </p:txBody>
      </p:sp>
      <p:sp>
        <p:nvSpPr>
          <p:cNvPr id="4" name="Text Placeholder 3">
            <a:extLst>
              <a:ext uri="{FF2B5EF4-FFF2-40B4-BE49-F238E27FC236}">
                <a16:creationId xmlns:a16="http://schemas.microsoft.com/office/drawing/2014/main" id="{5421FA3F-FD06-C3FE-D3AB-A0CC7BA6D16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62E2E2E0-774E-9550-A092-948DA092139F}"/>
              </a:ext>
            </a:extLst>
          </p:cNvPr>
          <p:cNvSpPr>
            <a:spLocks noGrp="1"/>
          </p:cNvSpPr>
          <p:nvPr>
            <p:ph type="dt" sz="half" idx="10"/>
          </p:nvPr>
        </p:nvSpPr>
        <p:spPr/>
        <p:txBody>
          <a:bodyPr/>
          <a:lstStyle/>
          <a:p>
            <a:fld id="{48578A10-1D4C-994A-B604-9E4D4CB9420A}" type="datetimeFigureOut">
              <a:rPr lang="en-GE" smtClean="0"/>
              <a:t>28.03.25</a:t>
            </a:fld>
            <a:endParaRPr lang="en-GE"/>
          </a:p>
        </p:txBody>
      </p:sp>
      <p:sp>
        <p:nvSpPr>
          <p:cNvPr id="6" name="Footer Placeholder 5">
            <a:extLst>
              <a:ext uri="{FF2B5EF4-FFF2-40B4-BE49-F238E27FC236}">
                <a16:creationId xmlns:a16="http://schemas.microsoft.com/office/drawing/2014/main" id="{F5541DEB-4C96-AFD7-7069-A9B8722BC5F5}"/>
              </a:ext>
            </a:extLst>
          </p:cNvPr>
          <p:cNvSpPr>
            <a:spLocks noGrp="1"/>
          </p:cNvSpPr>
          <p:nvPr>
            <p:ph type="ftr" sz="quarter" idx="11"/>
          </p:nvPr>
        </p:nvSpPr>
        <p:spPr/>
        <p:txBody>
          <a:bodyPr/>
          <a:lstStyle/>
          <a:p>
            <a:endParaRPr lang="en-GE"/>
          </a:p>
        </p:txBody>
      </p:sp>
      <p:sp>
        <p:nvSpPr>
          <p:cNvPr id="7" name="Slide Number Placeholder 6">
            <a:extLst>
              <a:ext uri="{FF2B5EF4-FFF2-40B4-BE49-F238E27FC236}">
                <a16:creationId xmlns:a16="http://schemas.microsoft.com/office/drawing/2014/main" id="{16D2E86E-652C-56CB-9E0E-A41BF97ACD9A}"/>
              </a:ext>
            </a:extLst>
          </p:cNvPr>
          <p:cNvSpPr>
            <a:spLocks noGrp="1"/>
          </p:cNvSpPr>
          <p:nvPr>
            <p:ph type="sldNum" sz="quarter" idx="12"/>
          </p:nvPr>
        </p:nvSpPr>
        <p:spPr/>
        <p:txBody>
          <a:bodyPr/>
          <a:lstStyle/>
          <a:p>
            <a:fld id="{9FA29D17-6647-4F44-A7BB-CBB32D4A69BF}" type="slidenum">
              <a:rPr lang="en-GE" smtClean="0"/>
              <a:t>‹#›</a:t>
            </a:fld>
            <a:endParaRPr lang="en-GE"/>
          </a:p>
        </p:txBody>
      </p:sp>
    </p:spTree>
    <p:extLst>
      <p:ext uri="{BB962C8B-B14F-4D97-AF65-F5344CB8AC3E}">
        <p14:creationId xmlns:p14="http://schemas.microsoft.com/office/powerpoint/2010/main" val="36199454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6C0485-C85E-5972-AD40-720C3FA412B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GE"/>
          </a:p>
        </p:txBody>
      </p:sp>
      <p:sp>
        <p:nvSpPr>
          <p:cNvPr id="3" name="Text Placeholder 2">
            <a:extLst>
              <a:ext uri="{FF2B5EF4-FFF2-40B4-BE49-F238E27FC236}">
                <a16:creationId xmlns:a16="http://schemas.microsoft.com/office/drawing/2014/main" id="{130DB16E-149D-3487-D97C-D34D5B79286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E"/>
          </a:p>
        </p:txBody>
      </p:sp>
      <p:sp>
        <p:nvSpPr>
          <p:cNvPr id="4" name="Date Placeholder 3">
            <a:extLst>
              <a:ext uri="{FF2B5EF4-FFF2-40B4-BE49-F238E27FC236}">
                <a16:creationId xmlns:a16="http://schemas.microsoft.com/office/drawing/2014/main" id="{AD291F0F-A304-8A5B-9920-AF71BDF9C3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8578A10-1D4C-994A-B604-9E4D4CB9420A}" type="datetimeFigureOut">
              <a:rPr lang="en-GE" smtClean="0"/>
              <a:t>28.03.25</a:t>
            </a:fld>
            <a:endParaRPr lang="en-GE"/>
          </a:p>
        </p:txBody>
      </p:sp>
      <p:sp>
        <p:nvSpPr>
          <p:cNvPr id="5" name="Footer Placeholder 4">
            <a:extLst>
              <a:ext uri="{FF2B5EF4-FFF2-40B4-BE49-F238E27FC236}">
                <a16:creationId xmlns:a16="http://schemas.microsoft.com/office/drawing/2014/main" id="{FCDC31B0-797D-3F83-D5B4-2F14FD1119E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GE"/>
          </a:p>
        </p:txBody>
      </p:sp>
      <p:sp>
        <p:nvSpPr>
          <p:cNvPr id="6" name="Slide Number Placeholder 5">
            <a:extLst>
              <a:ext uri="{FF2B5EF4-FFF2-40B4-BE49-F238E27FC236}">
                <a16:creationId xmlns:a16="http://schemas.microsoft.com/office/drawing/2014/main" id="{C1DE98B7-3E67-9629-001C-84EED93013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FA29D17-6647-4F44-A7BB-CBB32D4A69BF}" type="slidenum">
              <a:rPr lang="en-GE" smtClean="0"/>
              <a:t>‹#›</a:t>
            </a:fld>
            <a:endParaRPr lang="en-GE"/>
          </a:p>
        </p:txBody>
      </p:sp>
    </p:spTree>
    <p:extLst>
      <p:ext uri="{BB962C8B-B14F-4D97-AF65-F5344CB8AC3E}">
        <p14:creationId xmlns:p14="http://schemas.microsoft.com/office/powerpoint/2010/main" val="130007929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G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png"/><Relationship Id="rId7"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gif"/></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0.gif"/></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gif"/></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gif"/></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602;p1" descr="A screenshot of a video game&#10;&#10;Description automatically generated">
            <a:extLst>
              <a:ext uri="{FF2B5EF4-FFF2-40B4-BE49-F238E27FC236}">
                <a16:creationId xmlns:a16="http://schemas.microsoft.com/office/drawing/2014/main" id="{0B64E2FA-CE76-789E-D31D-E22EAAECF1B3}"/>
              </a:ext>
            </a:extLst>
          </p:cNvPr>
          <p:cNvPicPr preferRelativeResize="0"/>
          <p:nvPr/>
        </p:nvPicPr>
        <p:blipFill rotWithShape="1">
          <a:blip r:embed="rId2">
            <a:alphaModFix amt="30000"/>
          </a:blip>
          <a:srcRect t="5202"/>
          <a:stretch/>
        </p:blipFill>
        <p:spPr>
          <a:xfrm>
            <a:off x="5702300" y="0"/>
            <a:ext cx="6489700" cy="6858000"/>
          </a:xfrm>
          <a:prstGeom prst="rect">
            <a:avLst/>
          </a:prstGeom>
          <a:noFill/>
          <a:ln>
            <a:noFill/>
          </a:ln>
        </p:spPr>
      </p:pic>
      <p:sp>
        <p:nvSpPr>
          <p:cNvPr id="5" name="Google Shape;600;p1">
            <a:extLst>
              <a:ext uri="{FF2B5EF4-FFF2-40B4-BE49-F238E27FC236}">
                <a16:creationId xmlns:a16="http://schemas.microsoft.com/office/drawing/2014/main" id="{D2509825-DB5A-E0F1-BD29-76ED4D874B7F}"/>
              </a:ext>
            </a:extLst>
          </p:cNvPr>
          <p:cNvSpPr txBox="1">
            <a:spLocks noGrp="1"/>
          </p:cNvSpPr>
          <p:nvPr/>
        </p:nvSpPr>
        <p:spPr>
          <a:xfrm>
            <a:off x="506631" y="1630696"/>
            <a:ext cx="4847326" cy="2806922"/>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L="457200" marR="0" lvl="0" indent="-228600" algn="l" rtl="0">
              <a:lnSpc>
                <a:spcPct val="102500"/>
              </a:lnSpc>
              <a:spcBef>
                <a:spcPts val="0"/>
              </a:spcBef>
              <a:spcAft>
                <a:spcPts val="0"/>
              </a:spcAft>
              <a:buClr>
                <a:schemeClr val="dk1"/>
              </a:buClr>
              <a:buSzPts val="8000"/>
              <a:buFont typeface="Arial"/>
              <a:buNone/>
              <a:defRPr sz="80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6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342900" algn="l" rtl="0">
              <a:lnSpc>
                <a:spcPct val="100000"/>
              </a:lnSpc>
              <a:spcBef>
                <a:spcPts val="600"/>
              </a:spcBef>
              <a:spcAft>
                <a:spcPts val="0"/>
              </a:spcAft>
              <a:buClr>
                <a:schemeClr val="dk1"/>
              </a:buClr>
              <a:buSzPts val="1800"/>
              <a:buFont typeface="Courier New"/>
              <a:buChar char="o"/>
              <a:defRPr sz="1200" b="0" i="0" u="none" strike="noStrike" cap="none">
                <a:solidFill>
                  <a:schemeClr val="dk1"/>
                </a:solidFill>
                <a:latin typeface="Calibri"/>
                <a:ea typeface="Calibri"/>
                <a:cs typeface="Calibri"/>
                <a:sym typeface="Calibri"/>
              </a:defRPr>
            </a:lvl3pPr>
            <a:lvl4pPr marL="1828800" marR="0" lvl="3" indent="-342900" algn="l" rtl="0">
              <a:lnSpc>
                <a:spcPct val="100000"/>
              </a:lnSpc>
              <a:spcBef>
                <a:spcPts val="6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100000"/>
              </a:lnSpc>
              <a:spcBef>
                <a:spcPts val="6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lvl="0" indent="0" algn="l" rtl="0">
              <a:lnSpc>
                <a:spcPct val="113888"/>
              </a:lnSpc>
              <a:spcBef>
                <a:spcPts val="0"/>
              </a:spcBef>
              <a:spcAft>
                <a:spcPts val="0"/>
              </a:spcAft>
              <a:buClr>
                <a:srgbClr val="453737"/>
              </a:buClr>
              <a:buSzPts val="7200"/>
              <a:buNone/>
            </a:pPr>
            <a:r>
              <a:rPr lang="en-GB" sz="4000" dirty="0"/>
              <a:t>Google Cloud Essentials for Developers and Career in Cloud Computing</a:t>
            </a:r>
            <a:endParaRPr lang="en-GB" sz="23900" dirty="0"/>
          </a:p>
        </p:txBody>
      </p:sp>
      <p:sp>
        <p:nvSpPr>
          <p:cNvPr id="6" name="Google Shape;597;p1">
            <a:extLst>
              <a:ext uri="{FF2B5EF4-FFF2-40B4-BE49-F238E27FC236}">
                <a16:creationId xmlns:a16="http://schemas.microsoft.com/office/drawing/2014/main" id="{DEB5E769-E264-7BD2-7958-B5F883446D5F}"/>
              </a:ext>
            </a:extLst>
          </p:cNvPr>
          <p:cNvSpPr txBox="1">
            <a:spLocks noGrp="1"/>
          </p:cNvSpPr>
          <p:nvPr/>
        </p:nvSpPr>
        <p:spPr>
          <a:xfrm>
            <a:off x="537017" y="4768986"/>
            <a:ext cx="7068944" cy="461665"/>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L="457200" marR="0" lvl="0" indent="-228600" algn="l" rtl="0">
              <a:lnSpc>
                <a:spcPct val="150000"/>
              </a:lnSpc>
              <a:spcBef>
                <a:spcPts val="0"/>
              </a:spcBef>
              <a:spcAft>
                <a:spcPts val="0"/>
              </a:spcAft>
              <a:buClr>
                <a:schemeClr val="dk1"/>
              </a:buClr>
              <a:buSzPts val="2200"/>
              <a:buFont typeface="Arial"/>
              <a:buNone/>
              <a:defRPr sz="2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6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342900" algn="l" rtl="0">
              <a:lnSpc>
                <a:spcPct val="100000"/>
              </a:lnSpc>
              <a:spcBef>
                <a:spcPts val="600"/>
              </a:spcBef>
              <a:spcAft>
                <a:spcPts val="0"/>
              </a:spcAft>
              <a:buClr>
                <a:schemeClr val="dk1"/>
              </a:buClr>
              <a:buSzPts val="1800"/>
              <a:buFont typeface="Courier New"/>
              <a:buChar char="o"/>
              <a:defRPr sz="1200" b="0" i="0" u="none" strike="noStrike" cap="none">
                <a:solidFill>
                  <a:schemeClr val="dk1"/>
                </a:solidFill>
                <a:latin typeface="Calibri"/>
                <a:ea typeface="Calibri"/>
                <a:cs typeface="Calibri"/>
                <a:sym typeface="Calibri"/>
              </a:defRPr>
            </a:lvl3pPr>
            <a:lvl4pPr marL="1828800" marR="0" lvl="3" indent="-342900" algn="l" rtl="0">
              <a:lnSpc>
                <a:spcPct val="100000"/>
              </a:lnSpc>
              <a:spcBef>
                <a:spcPts val="6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100000"/>
              </a:lnSpc>
              <a:spcBef>
                <a:spcPts val="6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lvl="0" indent="0" algn="l" rtl="0">
              <a:lnSpc>
                <a:spcPct val="150000"/>
              </a:lnSpc>
              <a:spcBef>
                <a:spcPts val="0"/>
              </a:spcBef>
              <a:spcAft>
                <a:spcPts val="0"/>
              </a:spcAft>
              <a:buClr>
                <a:schemeClr val="dk1"/>
              </a:buClr>
              <a:buSzPts val="2000"/>
              <a:buNone/>
            </a:pPr>
            <a:r>
              <a:rPr lang="en-GB" sz="2000" dirty="0">
                <a:latin typeface="Arial"/>
                <a:ea typeface="Arial"/>
                <a:cs typeface="Arial"/>
                <a:sym typeface="Arial"/>
              </a:rPr>
              <a:t>Irine Kokilashvili for GDG ELTE </a:t>
            </a:r>
            <a:endParaRPr sz="2000" dirty="0">
              <a:latin typeface="Arial"/>
              <a:ea typeface="Arial"/>
              <a:cs typeface="Arial"/>
              <a:sym typeface="Arial"/>
            </a:endParaRPr>
          </a:p>
        </p:txBody>
      </p:sp>
      <p:sp>
        <p:nvSpPr>
          <p:cNvPr id="7" name="Google Shape;598;p1">
            <a:extLst>
              <a:ext uri="{FF2B5EF4-FFF2-40B4-BE49-F238E27FC236}">
                <a16:creationId xmlns:a16="http://schemas.microsoft.com/office/drawing/2014/main" id="{9D0D9D80-06C8-B362-DE71-793C36984379}"/>
              </a:ext>
            </a:extLst>
          </p:cNvPr>
          <p:cNvSpPr txBox="1">
            <a:spLocks noGrp="1"/>
          </p:cNvSpPr>
          <p:nvPr/>
        </p:nvSpPr>
        <p:spPr>
          <a:xfrm>
            <a:off x="537017" y="5249831"/>
            <a:ext cx="6489700" cy="184666"/>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L="457200" marR="0" lvl="0" indent="-228600" algn="l" rtl="0">
              <a:lnSpc>
                <a:spcPct val="100000"/>
              </a:lnSpc>
              <a:spcBef>
                <a:spcPts val="0"/>
              </a:spcBef>
              <a:spcAft>
                <a:spcPts val="0"/>
              </a:spcAft>
              <a:buClr>
                <a:schemeClr val="accent2"/>
              </a:buClr>
              <a:buSzPts val="1300"/>
              <a:buFont typeface="Arial"/>
              <a:buNone/>
              <a:defRPr sz="1300" b="1" i="0" u="none" strike="noStrike" cap="none">
                <a:solidFill>
                  <a:schemeClr val="accent2"/>
                </a:solidFill>
                <a:latin typeface="Calibri"/>
                <a:ea typeface="Calibri"/>
                <a:cs typeface="Calibri"/>
                <a:sym typeface="Calibri"/>
              </a:defRPr>
            </a:lvl1pPr>
            <a:lvl2pPr marL="914400" marR="0" lvl="1" indent="-228600" algn="l" rtl="0">
              <a:lnSpc>
                <a:spcPct val="100000"/>
              </a:lnSpc>
              <a:spcBef>
                <a:spcPts val="6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342900" algn="l" rtl="0">
              <a:lnSpc>
                <a:spcPct val="100000"/>
              </a:lnSpc>
              <a:spcBef>
                <a:spcPts val="600"/>
              </a:spcBef>
              <a:spcAft>
                <a:spcPts val="0"/>
              </a:spcAft>
              <a:buClr>
                <a:schemeClr val="dk1"/>
              </a:buClr>
              <a:buSzPts val="1800"/>
              <a:buFont typeface="Courier New"/>
              <a:buChar char="o"/>
              <a:defRPr sz="1200" b="0" i="0" u="none" strike="noStrike" cap="none">
                <a:solidFill>
                  <a:schemeClr val="dk1"/>
                </a:solidFill>
                <a:latin typeface="Calibri"/>
                <a:ea typeface="Calibri"/>
                <a:cs typeface="Calibri"/>
                <a:sym typeface="Calibri"/>
              </a:defRPr>
            </a:lvl3pPr>
            <a:lvl4pPr marL="1828800" marR="0" lvl="3" indent="-342900" algn="l" rtl="0">
              <a:lnSpc>
                <a:spcPct val="100000"/>
              </a:lnSpc>
              <a:spcBef>
                <a:spcPts val="6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100000"/>
              </a:lnSpc>
              <a:spcBef>
                <a:spcPts val="6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pPr marL="0" lvl="0" indent="0" algn="l" rtl="0">
              <a:lnSpc>
                <a:spcPct val="100000"/>
              </a:lnSpc>
              <a:spcBef>
                <a:spcPts val="0"/>
              </a:spcBef>
              <a:spcAft>
                <a:spcPts val="0"/>
              </a:spcAft>
              <a:buClr>
                <a:srgbClr val="453737"/>
              </a:buClr>
              <a:buSzPts val="1200"/>
              <a:buNone/>
            </a:pPr>
            <a:r>
              <a:rPr lang="en-GB" sz="1200" dirty="0">
                <a:solidFill>
                  <a:srgbClr val="453737"/>
                </a:solidFill>
                <a:latin typeface="Arial"/>
                <a:ea typeface="Arial"/>
                <a:cs typeface="Arial"/>
                <a:sym typeface="Arial"/>
              </a:rPr>
              <a:t>March 2025</a:t>
            </a:r>
            <a:endParaRPr sz="1200" dirty="0">
              <a:solidFill>
                <a:srgbClr val="453737"/>
              </a:solidFill>
              <a:latin typeface="Arial"/>
              <a:ea typeface="Arial"/>
              <a:cs typeface="Arial"/>
              <a:sym typeface="Arial"/>
            </a:endParaRPr>
          </a:p>
        </p:txBody>
      </p:sp>
    </p:spTree>
    <p:extLst>
      <p:ext uri="{BB962C8B-B14F-4D97-AF65-F5344CB8AC3E}">
        <p14:creationId xmlns:p14="http://schemas.microsoft.com/office/powerpoint/2010/main" val="21682485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0F8390-3978-B27C-AB7E-2D4887F639A2}"/>
            </a:ext>
          </a:extLst>
        </p:cNvPr>
        <p:cNvGrpSpPr/>
        <p:nvPr/>
      </p:nvGrpSpPr>
      <p:grpSpPr>
        <a:xfrm>
          <a:off x="0" y="0"/>
          <a:ext cx="0" cy="0"/>
          <a:chOff x="0" y="0"/>
          <a:chExt cx="0" cy="0"/>
        </a:xfrm>
      </p:grpSpPr>
      <p:pic>
        <p:nvPicPr>
          <p:cNvPr id="4" name="Google Shape;658;p6" descr="A collection of food icons&#10;&#10;Description automatically generated">
            <a:extLst>
              <a:ext uri="{FF2B5EF4-FFF2-40B4-BE49-F238E27FC236}">
                <a16:creationId xmlns:a16="http://schemas.microsoft.com/office/drawing/2014/main" id="{15FD464C-34E0-900D-FC9B-D51C594F3837}"/>
              </a:ext>
            </a:extLst>
          </p:cNvPr>
          <p:cNvPicPr preferRelativeResize="0"/>
          <p:nvPr/>
        </p:nvPicPr>
        <p:blipFill rotWithShape="1">
          <a:blip r:embed="rId3">
            <a:alphaModFix amt="16000"/>
          </a:blip>
          <a:srcRect r="839" b="25630"/>
          <a:stretch/>
        </p:blipFill>
        <p:spPr>
          <a:xfrm>
            <a:off x="0" y="0"/>
            <a:ext cx="12192000" cy="6857999"/>
          </a:xfrm>
          <a:prstGeom prst="rect">
            <a:avLst/>
          </a:prstGeom>
          <a:noFill/>
          <a:ln>
            <a:noFill/>
          </a:ln>
        </p:spPr>
      </p:pic>
      <p:sp>
        <p:nvSpPr>
          <p:cNvPr id="6" name="TextBox 5">
            <a:extLst>
              <a:ext uri="{FF2B5EF4-FFF2-40B4-BE49-F238E27FC236}">
                <a16:creationId xmlns:a16="http://schemas.microsoft.com/office/drawing/2014/main" id="{EC632071-EF40-5A2C-29B7-FA7507BAB283}"/>
              </a:ext>
            </a:extLst>
          </p:cNvPr>
          <p:cNvSpPr txBox="1"/>
          <p:nvPr/>
        </p:nvSpPr>
        <p:spPr>
          <a:xfrm>
            <a:off x="471138" y="551314"/>
            <a:ext cx="10813895" cy="584775"/>
          </a:xfrm>
          <a:prstGeom prst="rect">
            <a:avLst/>
          </a:prstGeom>
          <a:noFill/>
        </p:spPr>
        <p:txBody>
          <a:bodyPr wrap="square">
            <a:spAutoFit/>
          </a:bodyPr>
          <a:lstStyle/>
          <a:p>
            <a:r>
              <a:rPr lang="en-GB" sz="3200" b="1" dirty="0">
                <a:latin typeface="Aharoni" panose="02010803020104030203" pitchFamily="2" charset="-79"/>
                <a:cs typeface="Aharoni" panose="02010803020104030203" pitchFamily="2" charset="-79"/>
              </a:rPr>
              <a:t>About me</a:t>
            </a:r>
            <a:endParaRPr lang="en-GE" sz="3200" b="1" dirty="0">
              <a:latin typeface="Aharoni" panose="02010803020104030203" pitchFamily="2" charset="-79"/>
              <a:cs typeface="Aharoni" panose="02010803020104030203" pitchFamily="2" charset="-79"/>
            </a:endParaRPr>
          </a:p>
        </p:txBody>
      </p:sp>
      <p:pic>
        <p:nvPicPr>
          <p:cNvPr id="7" name="Picture 6" descr="A person with long black hair&#10;&#10;AI-generated content may be incorrect.">
            <a:extLst>
              <a:ext uri="{FF2B5EF4-FFF2-40B4-BE49-F238E27FC236}">
                <a16:creationId xmlns:a16="http://schemas.microsoft.com/office/drawing/2014/main" id="{4E4B1BD7-87BE-EA50-6D06-CE9DE5607122}"/>
              </a:ext>
            </a:extLst>
          </p:cNvPr>
          <p:cNvPicPr>
            <a:picLocks noChangeAspect="1"/>
          </p:cNvPicPr>
          <p:nvPr/>
        </p:nvPicPr>
        <p:blipFill>
          <a:blip r:embed="rId4"/>
          <a:stretch>
            <a:fillRect/>
          </a:stretch>
        </p:blipFill>
        <p:spPr>
          <a:xfrm>
            <a:off x="6624884" y="1550020"/>
            <a:ext cx="4460910" cy="3935715"/>
          </a:xfrm>
          <a:prstGeom prst="rect">
            <a:avLst/>
          </a:prstGeom>
        </p:spPr>
      </p:pic>
      <p:sp>
        <p:nvSpPr>
          <p:cNvPr id="9" name="TextBox 8">
            <a:extLst>
              <a:ext uri="{FF2B5EF4-FFF2-40B4-BE49-F238E27FC236}">
                <a16:creationId xmlns:a16="http://schemas.microsoft.com/office/drawing/2014/main" id="{DA653A32-940C-402E-7B6B-825E53EBCCEB}"/>
              </a:ext>
            </a:extLst>
          </p:cNvPr>
          <p:cNvSpPr txBox="1"/>
          <p:nvPr/>
        </p:nvSpPr>
        <p:spPr>
          <a:xfrm>
            <a:off x="560349" y="2588945"/>
            <a:ext cx="5327496" cy="2308324"/>
          </a:xfrm>
          <a:prstGeom prst="rect">
            <a:avLst/>
          </a:prstGeom>
          <a:noFill/>
        </p:spPr>
        <p:txBody>
          <a:bodyPr wrap="square">
            <a:spAutoFit/>
          </a:bodyPr>
          <a:lstStyle/>
          <a:p>
            <a:r>
              <a:rPr lang="en-GB" sz="2400" b="1" dirty="0">
                <a:latin typeface="Aharoni" panose="02010803020104030203" pitchFamily="2" charset="-79"/>
                <a:cs typeface="Aharoni" panose="02010803020104030203" pitchFamily="2" charset="-79"/>
              </a:rPr>
              <a:t>Platform Engineer @ Space International</a:t>
            </a:r>
          </a:p>
          <a:p>
            <a:endParaRPr lang="en-GB" sz="2400" b="1" dirty="0">
              <a:latin typeface="Aharoni" panose="02010803020104030203" pitchFamily="2" charset="-79"/>
              <a:cs typeface="Aharoni" panose="02010803020104030203" pitchFamily="2" charset="-79"/>
            </a:endParaRPr>
          </a:p>
          <a:p>
            <a:r>
              <a:rPr lang="en-GB" sz="2400" b="1" dirty="0">
                <a:latin typeface="Aharoni" panose="02010803020104030203" pitchFamily="2" charset="-79"/>
                <a:cs typeface="Aharoni" panose="02010803020104030203" pitchFamily="2" charset="-79"/>
              </a:rPr>
              <a:t>Public Speaker</a:t>
            </a:r>
          </a:p>
          <a:p>
            <a:endParaRPr lang="en-GB" sz="2400" b="1" dirty="0">
              <a:latin typeface="Aharoni" panose="02010803020104030203" pitchFamily="2" charset="-79"/>
              <a:cs typeface="Aharoni" panose="02010803020104030203" pitchFamily="2" charset="-79"/>
            </a:endParaRPr>
          </a:p>
          <a:p>
            <a:r>
              <a:rPr lang="en-GB" sz="2400" b="1" dirty="0">
                <a:latin typeface="Aharoni" panose="02010803020104030203" pitchFamily="2" charset="-79"/>
                <a:cs typeface="Aharoni" panose="02010803020104030203" pitchFamily="2" charset="-79"/>
              </a:rPr>
              <a:t>Podcast Host</a:t>
            </a:r>
            <a:endParaRPr lang="en-GE" sz="2400" b="1"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2063895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658;p6" descr="A collection of food icons&#10;&#10;Description automatically generated">
            <a:extLst>
              <a:ext uri="{FF2B5EF4-FFF2-40B4-BE49-F238E27FC236}">
                <a16:creationId xmlns:a16="http://schemas.microsoft.com/office/drawing/2014/main" id="{71B891DB-116B-D220-B33D-47F27B53885F}"/>
              </a:ext>
            </a:extLst>
          </p:cNvPr>
          <p:cNvPicPr preferRelativeResize="0"/>
          <p:nvPr/>
        </p:nvPicPr>
        <p:blipFill rotWithShape="1">
          <a:blip r:embed="rId3">
            <a:alphaModFix amt="16000"/>
          </a:blip>
          <a:srcRect r="839" b="25630"/>
          <a:stretch/>
        </p:blipFill>
        <p:spPr>
          <a:xfrm>
            <a:off x="0" y="0"/>
            <a:ext cx="12192000" cy="6857999"/>
          </a:xfrm>
          <a:prstGeom prst="rect">
            <a:avLst/>
          </a:prstGeom>
          <a:noFill/>
          <a:ln>
            <a:noFill/>
          </a:ln>
        </p:spPr>
      </p:pic>
      <p:sp>
        <p:nvSpPr>
          <p:cNvPr id="6" name="TextBox 5">
            <a:extLst>
              <a:ext uri="{FF2B5EF4-FFF2-40B4-BE49-F238E27FC236}">
                <a16:creationId xmlns:a16="http://schemas.microsoft.com/office/drawing/2014/main" id="{34F1C3F7-D0F7-989E-D319-825DD810607B}"/>
              </a:ext>
            </a:extLst>
          </p:cNvPr>
          <p:cNvSpPr txBox="1"/>
          <p:nvPr/>
        </p:nvSpPr>
        <p:spPr>
          <a:xfrm>
            <a:off x="471138" y="551314"/>
            <a:ext cx="10813895" cy="1077218"/>
          </a:xfrm>
          <a:prstGeom prst="rect">
            <a:avLst/>
          </a:prstGeom>
          <a:noFill/>
        </p:spPr>
        <p:txBody>
          <a:bodyPr wrap="square">
            <a:spAutoFit/>
          </a:bodyPr>
          <a:lstStyle/>
          <a:p>
            <a:r>
              <a:rPr lang="en-GB" sz="3200" b="1" dirty="0">
                <a:latin typeface="Aharoni" panose="02010803020104030203" pitchFamily="2" charset="-79"/>
                <a:cs typeface="Aharoni" panose="02010803020104030203" pitchFamily="2" charset="-79"/>
              </a:rPr>
              <a:t>What is Shipping Code &amp; Why Do We Ship to the Cloud?</a:t>
            </a:r>
            <a:endParaRPr lang="en-GE" sz="3200" b="1" dirty="0">
              <a:latin typeface="Aharoni" panose="02010803020104030203" pitchFamily="2" charset="-79"/>
              <a:cs typeface="Aharoni" panose="02010803020104030203" pitchFamily="2" charset="-79"/>
            </a:endParaRPr>
          </a:p>
        </p:txBody>
      </p:sp>
      <p:pic>
        <p:nvPicPr>
          <p:cNvPr id="1030" name="Picture 6" descr="Programming PNG, Vector, PSD, and Clipart With Transparent Background for  Free Download | Pngtree">
            <a:extLst>
              <a:ext uri="{FF2B5EF4-FFF2-40B4-BE49-F238E27FC236}">
                <a16:creationId xmlns:a16="http://schemas.microsoft.com/office/drawing/2014/main" id="{246FAE8D-65F7-D569-A5D7-B834120984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80302" y="1267372"/>
            <a:ext cx="5110976" cy="5110976"/>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91CE005F-D859-3C5E-C62B-0E904F71BEDA}"/>
              </a:ext>
            </a:extLst>
          </p:cNvPr>
          <p:cNvSpPr txBox="1"/>
          <p:nvPr/>
        </p:nvSpPr>
        <p:spPr>
          <a:xfrm>
            <a:off x="783373" y="2699475"/>
            <a:ext cx="6183350" cy="2246769"/>
          </a:xfrm>
          <a:prstGeom prst="rect">
            <a:avLst/>
          </a:prstGeom>
          <a:noFill/>
        </p:spPr>
        <p:txBody>
          <a:bodyPr wrap="square">
            <a:spAutoFit/>
          </a:bodyPr>
          <a:lstStyle/>
          <a:p>
            <a:r>
              <a:rPr lang="en-GB" sz="2800" b="1" dirty="0">
                <a:solidFill>
                  <a:srgbClr val="FF0000"/>
                </a:solidFill>
                <a:latin typeface="Aharoni" panose="02010803020104030203" pitchFamily="2" charset="-79"/>
                <a:cs typeface="Aharoni" panose="02010803020104030203" pitchFamily="2" charset="-79"/>
              </a:rPr>
              <a:t>Shipping code </a:t>
            </a:r>
            <a:r>
              <a:rPr lang="en-GB" sz="2800" b="1" dirty="0">
                <a:latin typeface="Aharoni" panose="02010803020104030203" pitchFamily="2" charset="-79"/>
                <a:cs typeface="Aharoni" panose="02010803020104030203" pitchFamily="2" charset="-79"/>
              </a:rPr>
              <a:t>is the process of moving your app or website from your personal computer to a publicly accessible location, like the cloud</a:t>
            </a:r>
            <a:endParaRPr lang="en-GE" sz="2800" b="1"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482932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30"/>
                                        </p:tgtEl>
                                        <p:attrNameLst>
                                          <p:attrName>style.visibility</p:attrName>
                                        </p:attrNameLst>
                                      </p:cBhvr>
                                      <p:to>
                                        <p:strVal val="visible"/>
                                      </p:to>
                                    </p:set>
                                    <p:animEffect transition="in" filter="fade">
                                      <p:cBhvr>
                                        <p:cTn id="7" dur="500"/>
                                        <p:tgtEl>
                                          <p:spTgt spid="103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CDB559-94F0-F04A-607C-5A31D7257B8B}"/>
            </a:ext>
          </a:extLst>
        </p:cNvPr>
        <p:cNvGrpSpPr/>
        <p:nvPr/>
      </p:nvGrpSpPr>
      <p:grpSpPr>
        <a:xfrm>
          <a:off x="0" y="0"/>
          <a:ext cx="0" cy="0"/>
          <a:chOff x="0" y="0"/>
          <a:chExt cx="0" cy="0"/>
        </a:xfrm>
      </p:grpSpPr>
      <p:pic>
        <p:nvPicPr>
          <p:cNvPr id="4" name="Google Shape;658;p6" descr="A collection of food icons&#10;&#10;Description automatically generated">
            <a:extLst>
              <a:ext uri="{FF2B5EF4-FFF2-40B4-BE49-F238E27FC236}">
                <a16:creationId xmlns:a16="http://schemas.microsoft.com/office/drawing/2014/main" id="{05DD3460-50FA-CB04-6FF8-0DB0217A2A6B}"/>
              </a:ext>
            </a:extLst>
          </p:cNvPr>
          <p:cNvPicPr preferRelativeResize="0"/>
          <p:nvPr/>
        </p:nvPicPr>
        <p:blipFill rotWithShape="1">
          <a:blip r:embed="rId3">
            <a:alphaModFix amt="16000"/>
          </a:blip>
          <a:srcRect r="839" b="25630"/>
          <a:stretch/>
        </p:blipFill>
        <p:spPr>
          <a:xfrm>
            <a:off x="0" y="0"/>
            <a:ext cx="12192000" cy="6857999"/>
          </a:xfrm>
          <a:prstGeom prst="rect">
            <a:avLst/>
          </a:prstGeom>
          <a:noFill/>
          <a:ln>
            <a:noFill/>
          </a:ln>
        </p:spPr>
      </p:pic>
      <p:sp>
        <p:nvSpPr>
          <p:cNvPr id="6" name="TextBox 5">
            <a:extLst>
              <a:ext uri="{FF2B5EF4-FFF2-40B4-BE49-F238E27FC236}">
                <a16:creationId xmlns:a16="http://schemas.microsoft.com/office/drawing/2014/main" id="{005958AF-1306-FAE9-E3D2-A07429E5485F}"/>
              </a:ext>
            </a:extLst>
          </p:cNvPr>
          <p:cNvSpPr txBox="1"/>
          <p:nvPr/>
        </p:nvSpPr>
        <p:spPr>
          <a:xfrm>
            <a:off x="471138" y="551314"/>
            <a:ext cx="10813895" cy="584775"/>
          </a:xfrm>
          <a:prstGeom prst="rect">
            <a:avLst/>
          </a:prstGeom>
          <a:noFill/>
        </p:spPr>
        <p:txBody>
          <a:bodyPr wrap="square">
            <a:spAutoFit/>
          </a:bodyPr>
          <a:lstStyle/>
          <a:p>
            <a:r>
              <a:rPr lang="en-GB" sz="3200" dirty="0">
                <a:latin typeface="Aharoni" panose="02010803020104030203" pitchFamily="2" charset="-79"/>
                <a:cs typeface="Aharoni" panose="02010803020104030203" pitchFamily="2" charset="-79"/>
              </a:rPr>
              <a:t>Why Do We Ship Code to the Cloud?</a:t>
            </a:r>
            <a:endParaRPr lang="en-GE" sz="3200" b="1" dirty="0">
              <a:latin typeface="Aharoni" panose="02010803020104030203" pitchFamily="2" charset="-79"/>
              <a:cs typeface="Aharoni" panose="02010803020104030203" pitchFamily="2" charset="-79"/>
            </a:endParaRPr>
          </a:p>
        </p:txBody>
      </p:sp>
      <p:sp>
        <p:nvSpPr>
          <p:cNvPr id="8" name="TextBox 7">
            <a:extLst>
              <a:ext uri="{FF2B5EF4-FFF2-40B4-BE49-F238E27FC236}">
                <a16:creationId xmlns:a16="http://schemas.microsoft.com/office/drawing/2014/main" id="{45A8ADDC-7D80-0659-F326-5E80E69E2E8C}"/>
              </a:ext>
            </a:extLst>
          </p:cNvPr>
          <p:cNvSpPr txBox="1"/>
          <p:nvPr/>
        </p:nvSpPr>
        <p:spPr>
          <a:xfrm>
            <a:off x="537584" y="1333115"/>
            <a:ext cx="6183350" cy="1569660"/>
          </a:xfrm>
          <a:prstGeom prst="rect">
            <a:avLst/>
          </a:prstGeom>
          <a:noFill/>
        </p:spPr>
        <p:txBody>
          <a:bodyPr wrap="square">
            <a:spAutoFit/>
          </a:bodyPr>
          <a:lstStyle/>
          <a:p>
            <a:pPr marL="285750" indent="-285750">
              <a:buFont typeface="Arial" panose="020B0604020202020204" pitchFamily="34" charset="0"/>
              <a:buChar char="•"/>
            </a:pPr>
            <a:r>
              <a:rPr lang="en-GB" sz="2400" b="1" dirty="0">
                <a:latin typeface="Aharoni" panose="02010803020104030203" pitchFamily="2" charset="-79"/>
                <a:cs typeface="Aharoni" panose="02010803020104030203" pitchFamily="2" charset="-79"/>
              </a:rPr>
              <a:t>Your computer isn’t always on</a:t>
            </a:r>
          </a:p>
          <a:p>
            <a:pPr marL="285750" indent="-285750">
              <a:buFont typeface="Arial" panose="020B0604020202020204" pitchFamily="34" charset="0"/>
              <a:buChar char="•"/>
            </a:pPr>
            <a:r>
              <a:rPr lang="en-GB" sz="2400" b="1" dirty="0">
                <a:latin typeface="Aharoni" panose="02010803020104030203" pitchFamily="2" charset="-79"/>
                <a:cs typeface="Aharoni" panose="02010803020104030203" pitchFamily="2" charset="-79"/>
              </a:rPr>
              <a:t>Your internet connection isn’t built for handling many users  </a:t>
            </a:r>
          </a:p>
          <a:p>
            <a:pPr marL="285750" indent="-285750">
              <a:buFont typeface="Arial" panose="020B0604020202020204" pitchFamily="34" charset="0"/>
              <a:buChar char="•"/>
            </a:pPr>
            <a:r>
              <a:rPr lang="en-GB" sz="2400" b="1" dirty="0">
                <a:latin typeface="Aharoni" panose="02010803020104030203" pitchFamily="2" charset="-79"/>
                <a:cs typeface="Aharoni" panose="02010803020104030203" pitchFamily="2" charset="-79"/>
              </a:rPr>
              <a:t>You’d have to fix issues manually </a:t>
            </a:r>
            <a:endParaRPr lang="en-GE" sz="3600" b="1" dirty="0">
              <a:latin typeface="Aharoni" panose="02010803020104030203" pitchFamily="2" charset="-79"/>
              <a:cs typeface="Aharoni" panose="02010803020104030203" pitchFamily="2" charset="-79"/>
            </a:endParaRPr>
          </a:p>
        </p:txBody>
      </p:sp>
      <p:pic>
        <p:nvPicPr>
          <p:cNvPr id="3074" name="Picture 2" descr="Download Technology Computer Gif">
            <a:extLst>
              <a:ext uri="{FF2B5EF4-FFF2-40B4-BE49-F238E27FC236}">
                <a16:creationId xmlns:a16="http://schemas.microsoft.com/office/drawing/2014/main" id="{364B3F11-C425-8970-5D95-C5AEB0D56A2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66723" y="1333115"/>
            <a:ext cx="4979488" cy="497948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Google Cloud&quot; Icon - Download for free – Iconduck">
            <a:extLst>
              <a:ext uri="{FF2B5EF4-FFF2-40B4-BE49-F238E27FC236}">
                <a16:creationId xmlns:a16="http://schemas.microsoft.com/office/drawing/2014/main" id="{76C43119-07DF-12F0-BA82-3F8849914F2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1138" y="3099801"/>
            <a:ext cx="2037886" cy="1637892"/>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Azure has a new logo, but where do you download it? Here!">
            <a:extLst>
              <a:ext uri="{FF2B5EF4-FFF2-40B4-BE49-F238E27FC236}">
                <a16:creationId xmlns:a16="http://schemas.microsoft.com/office/drawing/2014/main" id="{6FCC064B-0433-E116-0D8A-1F606A2054DE}"/>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29983" y="3014802"/>
            <a:ext cx="1807890" cy="1807890"/>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Download Amazon Web Services (AWS) Logo in SVG Vector or PNG File Format -  Logo.wine">
            <a:extLst>
              <a:ext uri="{FF2B5EF4-FFF2-40B4-BE49-F238E27FC236}">
                <a16:creationId xmlns:a16="http://schemas.microsoft.com/office/drawing/2014/main" id="{2F4EFFDB-BE5B-B17B-86DA-25EFC278CE02}"/>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459402" y="2902775"/>
            <a:ext cx="3273196" cy="2182131"/>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On premise - Free computer icons">
            <a:extLst>
              <a:ext uri="{FF2B5EF4-FFF2-40B4-BE49-F238E27FC236}">
                <a16:creationId xmlns:a16="http://schemas.microsoft.com/office/drawing/2014/main" id="{D4043B57-8D1B-61AD-EA51-72E9E3E94E37}"/>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537584" y="4934719"/>
            <a:ext cx="1556990" cy="155699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99C5763-D4D2-504D-8479-039ADB87BA0F}"/>
              </a:ext>
            </a:extLst>
          </p:cNvPr>
          <p:cNvSpPr txBox="1"/>
          <p:nvPr/>
        </p:nvSpPr>
        <p:spPr>
          <a:xfrm>
            <a:off x="2206086" y="5240181"/>
            <a:ext cx="5242928" cy="1200329"/>
          </a:xfrm>
          <a:prstGeom prst="rect">
            <a:avLst/>
          </a:prstGeom>
          <a:noFill/>
        </p:spPr>
        <p:txBody>
          <a:bodyPr wrap="square">
            <a:spAutoFit/>
          </a:bodyPr>
          <a:lstStyle/>
          <a:p>
            <a:r>
              <a:rPr lang="en-GB" dirty="0">
                <a:solidFill>
                  <a:srgbClr val="FF0000"/>
                </a:solidFill>
                <a:latin typeface="Aharoni" panose="02010803020104030203" pitchFamily="2" charset="-79"/>
                <a:cs typeface="Aharoni" panose="02010803020104030203" pitchFamily="2" charset="-79"/>
              </a:rPr>
              <a:t>On-prem</a:t>
            </a:r>
            <a:r>
              <a:rPr lang="en-GB" dirty="0">
                <a:latin typeface="Aharoni" panose="02010803020104030203" pitchFamily="2" charset="-79"/>
                <a:cs typeface="Aharoni" panose="02010803020104030203" pitchFamily="2" charset="-79"/>
              </a:rPr>
              <a:t> (on-premises) refers to running software and storing data on physical servers located within your own facility, rather than using cloud services.</a:t>
            </a:r>
            <a:endParaRPr lang="en-GE"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14117592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8">
                                            <p:txEl>
                                              <p:pRg st="2" end="2"/>
                                            </p:txEl>
                                          </p:spTgt>
                                        </p:tgtEl>
                                        <p:attrNameLst>
                                          <p:attrName>style.visibility</p:attrName>
                                        </p:attrNameLst>
                                      </p:cBhvr>
                                      <p:to>
                                        <p:strVal val="visible"/>
                                      </p:to>
                                    </p:set>
                                    <p:animEffect transition="in" filter="fade">
                                      <p:cBhvr>
                                        <p:cTn id="17" dur="500"/>
                                        <p:tgtEl>
                                          <p:spTgt spid="8">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7" presetClass="entr" presetSubtype="0" fill="hold" nodeType="clickEffect">
                                  <p:stCondLst>
                                    <p:cond delay="0"/>
                                  </p:stCondLst>
                                  <p:childTnLst>
                                    <p:set>
                                      <p:cBhvr>
                                        <p:cTn id="21" dur="1" fill="hold">
                                          <p:stCondLst>
                                            <p:cond delay="0"/>
                                          </p:stCondLst>
                                        </p:cTn>
                                        <p:tgtEl>
                                          <p:spTgt spid="3076"/>
                                        </p:tgtEl>
                                        <p:attrNameLst>
                                          <p:attrName>style.visibility</p:attrName>
                                        </p:attrNameLst>
                                      </p:cBhvr>
                                      <p:to>
                                        <p:strVal val="visible"/>
                                      </p:to>
                                    </p:set>
                                    <p:animEffect transition="in" filter="fade">
                                      <p:cBhvr>
                                        <p:cTn id="22" dur="1000"/>
                                        <p:tgtEl>
                                          <p:spTgt spid="3076"/>
                                        </p:tgtEl>
                                      </p:cBhvr>
                                    </p:animEffect>
                                    <p:anim calcmode="lin" valueType="num">
                                      <p:cBhvr>
                                        <p:cTn id="23" dur="1000" fill="hold"/>
                                        <p:tgtEl>
                                          <p:spTgt spid="3076"/>
                                        </p:tgtEl>
                                        <p:attrNameLst>
                                          <p:attrName>ppt_x</p:attrName>
                                        </p:attrNameLst>
                                      </p:cBhvr>
                                      <p:tavLst>
                                        <p:tav tm="0">
                                          <p:val>
                                            <p:strVal val="#ppt_x"/>
                                          </p:val>
                                        </p:tav>
                                        <p:tav tm="100000">
                                          <p:val>
                                            <p:strVal val="#ppt_x"/>
                                          </p:val>
                                        </p:tav>
                                      </p:tavLst>
                                    </p:anim>
                                    <p:anim calcmode="lin" valueType="num">
                                      <p:cBhvr>
                                        <p:cTn id="24" dur="900" decel="100000" fill="hold"/>
                                        <p:tgtEl>
                                          <p:spTgt spid="3076"/>
                                        </p:tgtEl>
                                        <p:attrNameLst>
                                          <p:attrName>ppt_y</p:attrName>
                                        </p:attrNameLst>
                                      </p:cBhvr>
                                      <p:tavLst>
                                        <p:tav tm="0">
                                          <p:val>
                                            <p:strVal val="#ppt_y+1"/>
                                          </p:val>
                                        </p:tav>
                                        <p:tav tm="100000">
                                          <p:val>
                                            <p:strVal val="#ppt_y-.03"/>
                                          </p:val>
                                        </p:tav>
                                      </p:tavLst>
                                    </p:anim>
                                    <p:anim calcmode="lin" valueType="num">
                                      <p:cBhvr>
                                        <p:cTn id="25" dur="100" accel="100000" fill="hold">
                                          <p:stCondLst>
                                            <p:cond delay="900"/>
                                          </p:stCondLst>
                                        </p:cTn>
                                        <p:tgtEl>
                                          <p:spTgt spid="3076"/>
                                        </p:tgtEl>
                                        <p:attrNameLst>
                                          <p:attrName>ppt_y</p:attrName>
                                        </p:attrNameLst>
                                      </p:cBhvr>
                                      <p:tavLst>
                                        <p:tav tm="0">
                                          <p:val>
                                            <p:strVal val="#ppt_y-.03"/>
                                          </p:val>
                                        </p:tav>
                                        <p:tav tm="100000">
                                          <p:val>
                                            <p:strVal val="#ppt_y"/>
                                          </p:val>
                                        </p:tav>
                                      </p:tavLst>
                                    </p:anim>
                                  </p:childTnLst>
                                </p:cTn>
                              </p:par>
                              <p:par>
                                <p:cTn id="26" presetID="37" presetClass="entr" presetSubtype="0" fill="hold" nodeType="withEffect">
                                  <p:stCondLst>
                                    <p:cond delay="0"/>
                                  </p:stCondLst>
                                  <p:childTnLst>
                                    <p:set>
                                      <p:cBhvr>
                                        <p:cTn id="27" dur="1" fill="hold">
                                          <p:stCondLst>
                                            <p:cond delay="0"/>
                                          </p:stCondLst>
                                        </p:cTn>
                                        <p:tgtEl>
                                          <p:spTgt spid="3078"/>
                                        </p:tgtEl>
                                        <p:attrNameLst>
                                          <p:attrName>style.visibility</p:attrName>
                                        </p:attrNameLst>
                                      </p:cBhvr>
                                      <p:to>
                                        <p:strVal val="visible"/>
                                      </p:to>
                                    </p:set>
                                    <p:animEffect transition="in" filter="fade">
                                      <p:cBhvr>
                                        <p:cTn id="28" dur="1000"/>
                                        <p:tgtEl>
                                          <p:spTgt spid="3078"/>
                                        </p:tgtEl>
                                      </p:cBhvr>
                                    </p:animEffect>
                                    <p:anim calcmode="lin" valueType="num">
                                      <p:cBhvr>
                                        <p:cTn id="29" dur="1000" fill="hold"/>
                                        <p:tgtEl>
                                          <p:spTgt spid="3078"/>
                                        </p:tgtEl>
                                        <p:attrNameLst>
                                          <p:attrName>ppt_x</p:attrName>
                                        </p:attrNameLst>
                                      </p:cBhvr>
                                      <p:tavLst>
                                        <p:tav tm="0">
                                          <p:val>
                                            <p:strVal val="#ppt_x"/>
                                          </p:val>
                                        </p:tav>
                                        <p:tav tm="100000">
                                          <p:val>
                                            <p:strVal val="#ppt_x"/>
                                          </p:val>
                                        </p:tav>
                                      </p:tavLst>
                                    </p:anim>
                                    <p:anim calcmode="lin" valueType="num">
                                      <p:cBhvr>
                                        <p:cTn id="30" dur="900" decel="100000" fill="hold"/>
                                        <p:tgtEl>
                                          <p:spTgt spid="3078"/>
                                        </p:tgtEl>
                                        <p:attrNameLst>
                                          <p:attrName>ppt_y</p:attrName>
                                        </p:attrNameLst>
                                      </p:cBhvr>
                                      <p:tavLst>
                                        <p:tav tm="0">
                                          <p:val>
                                            <p:strVal val="#ppt_y+1"/>
                                          </p:val>
                                        </p:tav>
                                        <p:tav tm="100000">
                                          <p:val>
                                            <p:strVal val="#ppt_y-.03"/>
                                          </p:val>
                                        </p:tav>
                                      </p:tavLst>
                                    </p:anim>
                                    <p:anim calcmode="lin" valueType="num">
                                      <p:cBhvr>
                                        <p:cTn id="31" dur="100" accel="100000" fill="hold">
                                          <p:stCondLst>
                                            <p:cond delay="900"/>
                                          </p:stCondLst>
                                        </p:cTn>
                                        <p:tgtEl>
                                          <p:spTgt spid="3078"/>
                                        </p:tgtEl>
                                        <p:attrNameLst>
                                          <p:attrName>ppt_y</p:attrName>
                                        </p:attrNameLst>
                                      </p:cBhvr>
                                      <p:tavLst>
                                        <p:tav tm="0">
                                          <p:val>
                                            <p:strVal val="#ppt_y-.03"/>
                                          </p:val>
                                        </p:tav>
                                        <p:tav tm="100000">
                                          <p:val>
                                            <p:strVal val="#ppt_y"/>
                                          </p:val>
                                        </p:tav>
                                      </p:tavLst>
                                    </p:anim>
                                  </p:childTnLst>
                                </p:cTn>
                              </p:par>
                              <p:par>
                                <p:cTn id="32" presetID="37" presetClass="entr" presetSubtype="0" fill="hold" nodeType="withEffect">
                                  <p:stCondLst>
                                    <p:cond delay="0"/>
                                  </p:stCondLst>
                                  <p:childTnLst>
                                    <p:set>
                                      <p:cBhvr>
                                        <p:cTn id="33" dur="1" fill="hold">
                                          <p:stCondLst>
                                            <p:cond delay="0"/>
                                          </p:stCondLst>
                                        </p:cTn>
                                        <p:tgtEl>
                                          <p:spTgt spid="3080"/>
                                        </p:tgtEl>
                                        <p:attrNameLst>
                                          <p:attrName>style.visibility</p:attrName>
                                        </p:attrNameLst>
                                      </p:cBhvr>
                                      <p:to>
                                        <p:strVal val="visible"/>
                                      </p:to>
                                    </p:set>
                                    <p:animEffect transition="in" filter="fade">
                                      <p:cBhvr>
                                        <p:cTn id="34" dur="1000"/>
                                        <p:tgtEl>
                                          <p:spTgt spid="3080"/>
                                        </p:tgtEl>
                                      </p:cBhvr>
                                    </p:animEffect>
                                    <p:anim calcmode="lin" valueType="num">
                                      <p:cBhvr>
                                        <p:cTn id="35" dur="1000" fill="hold"/>
                                        <p:tgtEl>
                                          <p:spTgt spid="3080"/>
                                        </p:tgtEl>
                                        <p:attrNameLst>
                                          <p:attrName>ppt_x</p:attrName>
                                        </p:attrNameLst>
                                      </p:cBhvr>
                                      <p:tavLst>
                                        <p:tav tm="0">
                                          <p:val>
                                            <p:strVal val="#ppt_x"/>
                                          </p:val>
                                        </p:tav>
                                        <p:tav tm="100000">
                                          <p:val>
                                            <p:strVal val="#ppt_x"/>
                                          </p:val>
                                        </p:tav>
                                      </p:tavLst>
                                    </p:anim>
                                    <p:anim calcmode="lin" valueType="num">
                                      <p:cBhvr>
                                        <p:cTn id="36" dur="900" decel="100000" fill="hold"/>
                                        <p:tgtEl>
                                          <p:spTgt spid="3080"/>
                                        </p:tgtEl>
                                        <p:attrNameLst>
                                          <p:attrName>ppt_y</p:attrName>
                                        </p:attrNameLst>
                                      </p:cBhvr>
                                      <p:tavLst>
                                        <p:tav tm="0">
                                          <p:val>
                                            <p:strVal val="#ppt_y+1"/>
                                          </p:val>
                                        </p:tav>
                                        <p:tav tm="100000">
                                          <p:val>
                                            <p:strVal val="#ppt_y-.03"/>
                                          </p:val>
                                        </p:tav>
                                      </p:tavLst>
                                    </p:anim>
                                    <p:anim calcmode="lin" valueType="num">
                                      <p:cBhvr>
                                        <p:cTn id="37" dur="100" accel="100000" fill="hold">
                                          <p:stCondLst>
                                            <p:cond delay="900"/>
                                          </p:stCondLst>
                                        </p:cTn>
                                        <p:tgtEl>
                                          <p:spTgt spid="3080"/>
                                        </p:tgtEl>
                                        <p:attrNameLst>
                                          <p:attrName>ppt_y</p:attrName>
                                        </p:attrNameLst>
                                      </p:cBhvr>
                                      <p:tavLst>
                                        <p:tav tm="0">
                                          <p:val>
                                            <p:strVal val="#ppt_y-.03"/>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082"/>
                                        </p:tgtEl>
                                        <p:attrNameLst>
                                          <p:attrName>style.visibility</p:attrName>
                                        </p:attrNameLst>
                                      </p:cBhvr>
                                      <p:to>
                                        <p:strVal val="visible"/>
                                      </p:to>
                                    </p:set>
                                    <p:animEffect transition="in" filter="fade">
                                      <p:cBhvr>
                                        <p:cTn id="42" dur="500"/>
                                        <p:tgtEl>
                                          <p:spTgt spid="3082"/>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3"/>
                                        </p:tgtEl>
                                        <p:attrNameLst>
                                          <p:attrName>style.visibility</p:attrName>
                                        </p:attrNameLst>
                                      </p:cBhvr>
                                      <p:to>
                                        <p:strVal val="visible"/>
                                      </p:to>
                                    </p:set>
                                    <p:animEffect transition="in" filter="fade">
                                      <p:cBhvr>
                                        <p:cTn id="4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4CF7B5-8C39-DA80-DB88-17A4DB2D2B01}"/>
            </a:ext>
          </a:extLst>
        </p:cNvPr>
        <p:cNvGrpSpPr/>
        <p:nvPr/>
      </p:nvGrpSpPr>
      <p:grpSpPr>
        <a:xfrm>
          <a:off x="0" y="0"/>
          <a:ext cx="0" cy="0"/>
          <a:chOff x="0" y="0"/>
          <a:chExt cx="0" cy="0"/>
        </a:xfrm>
      </p:grpSpPr>
      <p:pic>
        <p:nvPicPr>
          <p:cNvPr id="4" name="Google Shape;658;p6" descr="A collection of food icons&#10;&#10;Description automatically generated">
            <a:extLst>
              <a:ext uri="{FF2B5EF4-FFF2-40B4-BE49-F238E27FC236}">
                <a16:creationId xmlns:a16="http://schemas.microsoft.com/office/drawing/2014/main" id="{4292C2B3-0B55-36B8-FEEA-40ED12F6AABF}"/>
              </a:ext>
            </a:extLst>
          </p:cNvPr>
          <p:cNvPicPr preferRelativeResize="0"/>
          <p:nvPr/>
        </p:nvPicPr>
        <p:blipFill rotWithShape="1">
          <a:blip r:embed="rId3">
            <a:alphaModFix amt="16000"/>
          </a:blip>
          <a:srcRect r="839" b="25630"/>
          <a:stretch/>
        </p:blipFill>
        <p:spPr>
          <a:xfrm>
            <a:off x="0" y="0"/>
            <a:ext cx="12192000" cy="6857999"/>
          </a:xfrm>
          <a:prstGeom prst="rect">
            <a:avLst/>
          </a:prstGeom>
          <a:noFill/>
          <a:ln>
            <a:noFill/>
          </a:ln>
        </p:spPr>
      </p:pic>
      <p:sp>
        <p:nvSpPr>
          <p:cNvPr id="6" name="TextBox 5">
            <a:extLst>
              <a:ext uri="{FF2B5EF4-FFF2-40B4-BE49-F238E27FC236}">
                <a16:creationId xmlns:a16="http://schemas.microsoft.com/office/drawing/2014/main" id="{2528A806-1D87-04EC-5BFB-45B6C3C702FA}"/>
              </a:ext>
            </a:extLst>
          </p:cNvPr>
          <p:cNvSpPr txBox="1"/>
          <p:nvPr/>
        </p:nvSpPr>
        <p:spPr>
          <a:xfrm>
            <a:off x="471138" y="551314"/>
            <a:ext cx="10813895" cy="584775"/>
          </a:xfrm>
          <a:prstGeom prst="rect">
            <a:avLst/>
          </a:prstGeom>
          <a:noFill/>
        </p:spPr>
        <p:txBody>
          <a:bodyPr wrap="square">
            <a:spAutoFit/>
          </a:bodyPr>
          <a:lstStyle/>
          <a:p>
            <a:r>
              <a:rPr lang="en-GB" sz="3200" dirty="0">
                <a:latin typeface="Aharoni" panose="02010803020104030203" pitchFamily="2" charset="-79"/>
                <a:cs typeface="Aharoni" panose="02010803020104030203" pitchFamily="2" charset="-79"/>
              </a:rPr>
              <a:t>Why Not Just Click Buttons to Ship?</a:t>
            </a:r>
            <a:endParaRPr lang="en-GE" sz="3200" b="1" dirty="0">
              <a:latin typeface="Aharoni" panose="02010803020104030203" pitchFamily="2" charset="-79"/>
              <a:cs typeface="Aharoni" panose="02010803020104030203" pitchFamily="2" charset="-79"/>
            </a:endParaRPr>
          </a:p>
        </p:txBody>
      </p:sp>
      <p:pic>
        <p:nvPicPr>
          <p:cNvPr id="5122" name="Picture 2" descr="Store it, analyze it, back it up: Cloud Storage updates bring new  replication options | Google Cloud Blog">
            <a:extLst>
              <a:ext uri="{FF2B5EF4-FFF2-40B4-BE49-F238E27FC236}">
                <a16:creationId xmlns:a16="http://schemas.microsoft.com/office/drawing/2014/main" id="{0627BDCD-CC50-CC3D-0DD4-7FE4B779A42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7017" y="1278385"/>
            <a:ext cx="8878502" cy="539984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15937E82-F922-D0CB-1251-A001F3D77502}"/>
              </a:ext>
            </a:extLst>
          </p:cNvPr>
          <p:cNvSpPr txBox="1"/>
          <p:nvPr/>
        </p:nvSpPr>
        <p:spPr>
          <a:xfrm>
            <a:off x="9172535" y="2570356"/>
            <a:ext cx="3019465" cy="2585323"/>
          </a:xfrm>
          <a:prstGeom prst="rect">
            <a:avLst/>
          </a:prstGeom>
          <a:noFill/>
        </p:spPr>
        <p:txBody>
          <a:bodyPr wrap="square">
            <a:spAutoFit/>
          </a:bodyPr>
          <a:lstStyle/>
          <a:p>
            <a:pPr marL="285750" indent="-285750">
              <a:buFont typeface="Arial" panose="020B0604020202020204" pitchFamily="34" charset="0"/>
              <a:buChar char="•"/>
            </a:pPr>
            <a:r>
              <a:rPr lang="en-GB" b="1" i="0" dirty="0">
                <a:latin typeface="Aharoni" panose="02010803020104030203" pitchFamily="2" charset="-79"/>
                <a:cs typeface="Aharoni" panose="02010803020104030203" pitchFamily="2" charset="-79"/>
              </a:rPr>
              <a:t>You had to do this every time you made a small change</a:t>
            </a:r>
          </a:p>
          <a:p>
            <a:pPr marL="285750" indent="-285750">
              <a:buFont typeface="Arial" panose="020B0604020202020204" pitchFamily="34" charset="0"/>
              <a:buChar char="•"/>
            </a:pPr>
            <a:r>
              <a:rPr lang="en-GB" i="0" dirty="0">
                <a:latin typeface="Aharoni" panose="02010803020104030203" pitchFamily="2" charset="-79"/>
                <a:cs typeface="Aharoni" panose="02010803020104030203" pitchFamily="2" charset="-79"/>
              </a:rPr>
              <a:t> </a:t>
            </a:r>
            <a:r>
              <a:rPr lang="en-GB" b="1" i="0" dirty="0">
                <a:latin typeface="Aharoni" panose="02010803020104030203" pitchFamily="2" charset="-79"/>
                <a:cs typeface="Aharoni" panose="02010803020104030203" pitchFamily="2" charset="-79"/>
              </a:rPr>
              <a:t>You had to do this for 100 different projects every day</a:t>
            </a:r>
          </a:p>
          <a:p>
            <a:pPr marL="285750" indent="-285750">
              <a:buFont typeface="Arial" panose="020B0604020202020204" pitchFamily="34" charset="0"/>
              <a:buChar char="•"/>
            </a:pPr>
            <a:r>
              <a:rPr lang="en-GB" i="0" dirty="0">
                <a:latin typeface="Aharoni" panose="02010803020104030203" pitchFamily="2" charset="-79"/>
                <a:cs typeface="Aharoni" panose="02010803020104030203" pitchFamily="2" charset="-79"/>
              </a:rPr>
              <a:t> </a:t>
            </a:r>
            <a:r>
              <a:rPr lang="en-GB" b="1" i="0" dirty="0">
                <a:latin typeface="Aharoni" panose="02010803020104030203" pitchFamily="2" charset="-79"/>
                <a:cs typeface="Aharoni" panose="02010803020104030203" pitchFamily="2" charset="-79"/>
              </a:rPr>
              <a:t>You forgot one small step, and everything broke</a:t>
            </a:r>
            <a:endParaRPr lang="en-GB" i="0"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4682660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658;p6" descr="A collection of food icons&#10;&#10;Description automatically generated">
            <a:extLst>
              <a:ext uri="{FF2B5EF4-FFF2-40B4-BE49-F238E27FC236}">
                <a16:creationId xmlns:a16="http://schemas.microsoft.com/office/drawing/2014/main" id="{0BF9081A-3053-1D07-2AF4-3E35ABC10411}"/>
              </a:ext>
            </a:extLst>
          </p:cNvPr>
          <p:cNvPicPr preferRelativeResize="0"/>
          <p:nvPr/>
        </p:nvPicPr>
        <p:blipFill rotWithShape="1">
          <a:blip r:embed="rId3">
            <a:alphaModFix amt="16000"/>
          </a:blip>
          <a:srcRect r="839" b="25630"/>
          <a:stretch/>
        </p:blipFill>
        <p:spPr>
          <a:xfrm>
            <a:off x="0" y="0"/>
            <a:ext cx="12192000" cy="6857999"/>
          </a:xfrm>
          <a:prstGeom prst="rect">
            <a:avLst/>
          </a:prstGeom>
          <a:noFill/>
          <a:ln>
            <a:noFill/>
          </a:ln>
        </p:spPr>
      </p:pic>
      <p:sp>
        <p:nvSpPr>
          <p:cNvPr id="7" name="TextBox 6">
            <a:extLst>
              <a:ext uri="{FF2B5EF4-FFF2-40B4-BE49-F238E27FC236}">
                <a16:creationId xmlns:a16="http://schemas.microsoft.com/office/drawing/2014/main" id="{D9BC20F9-98B0-8891-18DE-85182AC5DEFE}"/>
              </a:ext>
            </a:extLst>
          </p:cNvPr>
          <p:cNvSpPr txBox="1"/>
          <p:nvPr/>
        </p:nvSpPr>
        <p:spPr>
          <a:xfrm>
            <a:off x="471138" y="551314"/>
            <a:ext cx="10813895" cy="584775"/>
          </a:xfrm>
          <a:prstGeom prst="rect">
            <a:avLst/>
          </a:prstGeom>
          <a:noFill/>
        </p:spPr>
        <p:txBody>
          <a:bodyPr wrap="square">
            <a:spAutoFit/>
          </a:bodyPr>
          <a:lstStyle/>
          <a:p>
            <a:r>
              <a:rPr lang="en-GB" sz="3200" b="1" dirty="0">
                <a:latin typeface="Aharoni" panose="02010803020104030203" pitchFamily="2" charset="-79"/>
                <a:cs typeface="Aharoni" panose="02010803020104030203" pitchFamily="2" charset="-79"/>
              </a:rPr>
              <a:t>How We’ll Get Our Code from Local to Google Cloud</a:t>
            </a:r>
            <a:endParaRPr lang="en-GE" sz="3200" b="1" dirty="0">
              <a:latin typeface="Aharoni" panose="02010803020104030203" pitchFamily="2" charset="-79"/>
              <a:cs typeface="Aharoni" panose="02010803020104030203" pitchFamily="2" charset="-79"/>
            </a:endParaRPr>
          </a:p>
        </p:txBody>
      </p:sp>
      <p:pic>
        <p:nvPicPr>
          <p:cNvPr id="6146" name="Picture 2" descr="Provisioning an Ubuntu VM with Nginx on Azure Using Terraform and Azure  DevOps – Kaloyan Drenski's Blog">
            <a:extLst>
              <a:ext uri="{FF2B5EF4-FFF2-40B4-BE49-F238E27FC236}">
                <a16:creationId xmlns:a16="http://schemas.microsoft.com/office/drawing/2014/main" id="{0F2DB346-0E26-AB78-7F25-052B8E852DA8}"/>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59" t="22259" r="380" b="7795"/>
          <a:stretch/>
        </p:blipFill>
        <p:spPr bwMode="auto">
          <a:xfrm>
            <a:off x="7259444" y="2382569"/>
            <a:ext cx="4591514" cy="3228949"/>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a:extLst>
              <a:ext uri="{FF2B5EF4-FFF2-40B4-BE49-F238E27FC236}">
                <a16:creationId xmlns:a16="http://schemas.microsoft.com/office/drawing/2014/main" id="{4AC37CD7-D4E1-227B-CCF9-3637CFCAD0C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1138" y="1199049"/>
            <a:ext cx="4059044" cy="976707"/>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61D0239C-B83C-3CBE-4BA7-3520E07278B4}"/>
              </a:ext>
            </a:extLst>
          </p:cNvPr>
          <p:cNvSpPr txBox="1"/>
          <p:nvPr/>
        </p:nvSpPr>
        <p:spPr>
          <a:xfrm>
            <a:off x="471138" y="2237087"/>
            <a:ext cx="6183350" cy="1477328"/>
          </a:xfrm>
          <a:prstGeom prst="rect">
            <a:avLst/>
          </a:prstGeom>
          <a:noFill/>
        </p:spPr>
        <p:txBody>
          <a:bodyPr wrap="square">
            <a:spAutoFit/>
          </a:bodyPr>
          <a:lstStyle/>
          <a:p>
            <a:pPr>
              <a:buFont typeface="Arial" panose="020B0604020202020204" pitchFamily="34" charset="0"/>
              <a:buChar char="•"/>
            </a:pPr>
            <a:r>
              <a:rPr lang="en-GB" b="1" dirty="0">
                <a:latin typeface="Aharoni" panose="02010803020104030203" pitchFamily="2" charset="-79"/>
                <a:cs typeface="Aharoni" panose="02010803020104030203" pitchFamily="2" charset="-79"/>
              </a:rPr>
              <a:t>What resources we need, like servers or databases</a:t>
            </a:r>
          </a:p>
          <a:p>
            <a:pPr>
              <a:buFont typeface="Arial" panose="020B0604020202020204" pitchFamily="34" charset="0"/>
              <a:buChar char="•"/>
            </a:pPr>
            <a:r>
              <a:rPr lang="en-GB" b="1" dirty="0">
                <a:latin typeface="Aharoni" panose="02010803020104030203" pitchFamily="2" charset="-79"/>
                <a:cs typeface="Aharoni" panose="02010803020104030203" pitchFamily="2" charset="-79"/>
              </a:rPr>
              <a:t>How to set them up with the right permissions, networks, etc.</a:t>
            </a:r>
          </a:p>
          <a:p>
            <a:pPr>
              <a:buFont typeface="Arial" panose="020B0604020202020204" pitchFamily="34" charset="0"/>
              <a:buChar char="•"/>
            </a:pPr>
            <a:r>
              <a:rPr lang="en-GB" b="1" dirty="0">
                <a:latin typeface="Aharoni" panose="02010803020104030203" pitchFamily="2" charset="-79"/>
                <a:cs typeface="Aharoni" panose="02010803020104030203" pitchFamily="2" charset="-79"/>
              </a:rPr>
              <a:t>And Terraform will automatically create those resources for us in Google Cloud</a:t>
            </a:r>
            <a:endParaRPr lang="en-GE" b="1" dirty="0">
              <a:latin typeface="Aharoni" panose="02010803020104030203" pitchFamily="2" charset="-79"/>
              <a:cs typeface="Aharoni" panose="02010803020104030203" pitchFamily="2" charset="-79"/>
            </a:endParaRPr>
          </a:p>
        </p:txBody>
      </p:sp>
      <p:sp>
        <p:nvSpPr>
          <p:cNvPr id="11" name="TextBox 10">
            <a:extLst>
              <a:ext uri="{FF2B5EF4-FFF2-40B4-BE49-F238E27FC236}">
                <a16:creationId xmlns:a16="http://schemas.microsoft.com/office/drawing/2014/main" id="{D09E180B-3FDF-7F66-2D04-F91E2C260B06}"/>
              </a:ext>
            </a:extLst>
          </p:cNvPr>
          <p:cNvSpPr txBox="1"/>
          <p:nvPr/>
        </p:nvSpPr>
        <p:spPr>
          <a:xfrm>
            <a:off x="471138" y="4249726"/>
            <a:ext cx="6099716" cy="923330"/>
          </a:xfrm>
          <a:prstGeom prst="rect">
            <a:avLst/>
          </a:prstGeom>
          <a:noFill/>
        </p:spPr>
        <p:txBody>
          <a:bodyPr wrap="square">
            <a:spAutoFit/>
          </a:bodyPr>
          <a:lstStyle/>
          <a:p>
            <a:r>
              <a:rPr lang="en-GB" b="1" dirty="0">
                <a:solidFill>
                  <a:srgbClr val="FF0000"/>
                </a:solidFill>
                <a:latin typeface="Aharoni" panose="02010803020104030203" pitchFamily="2" charset="-79"/>
                <a:cs typeface="Aharoni" panose="02010803020104030203" pitchFamily="2" charset="-79"/>
              </a:rPr>
              <a:t>Infrastructure as Code (</a:t>
            </a:r>
            <a:r>
              <a:rPr lang="en-GB" b="1" dirty="0" err="1">
                <a:solidFill>
                  <a:srgbClr val="FF0000"/>
                </a:solidFill>
                <a:latin typeface="Aharoni" panose="02010803020104030203" pitchFamily="2" charset="-79"/>
                <a:cs typeface="Aharoni" panose="02010803020104030203" pitchFamily="2" charset="-79"/>
              </a:rPr>
              <a:t>IaC</a:t>
            </a:r>
            <a:r>
              <a:rPr lang="en-GB" b="1" dirty="0">
                <a:solidFill>
                  <a:srgbClr val="FF0000"/>
                </a:solidFill>
                <a:latin typeface="Aharoni" panose="02010803020104030203" pitchFamily="2" charset="-79"/>
                <a:cs typeface="Aharoni" panose="02010803020104030203" pitchFamily="2" charset="-79"/>
              </a:rPr>
              <a:t>)</a:t>
            </a:r>
            <a:br>
              <a:rPr lang="en-GB" dirty="0">
                <a:latin typeface="Aharoni" panose="02010803020104030203" pitchFamily="2" charset="-79"/>
                <a:cs typeface="Aharoni" panose="02010803020104030203" pitchFamily="2" charset="-79"/>
              </a:rPr>
            </a:br>
            <a:r>
              <a:rPr lang="en-GB" dirty="0" err="1">
                <a:latin typeface="Aharoni" panose="02010803020104030203" pitchFamily="2" charset="-79"/>
                <a:cs typeface="Aharoni" panose="02010803020104030203" pitchFamily="2" charset="-79"/>
              </a:rPr>
              <a:t>IaC</a:t>
            </a:r>
            <a:r>
              <a:rPr lang="en-GB" dirty="0">
                <a:latin typeface="Aharoni" panose="02010803020104030203" pitchFamily="2" charset="-79"/>
                <a:cs typeface="Aharoni" panose="02010803020104030203" pitchFamily="2" charset="-79"/>
              </a:rPr>
              <a:t> is the practice of managing infrastructure using code, instead of manual configuration.</a:t>
            </a:r>
            <a:endParaRPr lang="en-GE"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1454790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nodeType="clickEffect">
                                  <p:stCondLst>
                                    <p:cond delay="0"/>
                                  </p:stCondLst>
                                  <p:childTnLst>
                                    <p:set>
                                      <p:cBhvr>
                                        <p:cTn id="6" dur="1" fill="hold">
                                          <p:stCondLst>
                                            <p:cond delay="0"/>
                                          </p:stCondLst>
                                        </p:cTn>
                                        <p:tgtEl>
                                          <p:spTgt spid="6148"/>
                                        </p:tgtEl>
                                        <p:attrNameLst>
                                          <p:attrName>style.visibility</p:attrName>
                                        </p:attrNameLst>
                                      </p:cBhvr>
                                      <p:to>
                                        <p:strVal val="visible"/>
                                      </p:to>
                                    </p:set>
                                    <p:animEffect transition="in" filter="fade">
                                      <p:cBhvr>
                                        <p:cTn id="7" dur="1000"/>
                                        <p:tgtEl>
                                          <p:spTgt spid="6148"/>
                                        </p:tgtEl>
                                      </p:cBhvr>
                                    </p:animEffect>
                                    <p:anim calcmode="lin" valueType="num">
                                      <p:cBhvr>
                                        <p:cTn id="8" dur="1000" fill="hold"/>
                                        <p:tgtEl>
                                          <p:spTgt spid="6148"/>
                                        </p:tgtEl>
                                        <p:attrNameLst>
                                          <p:attrName>ppt_x</p:attrName>
                                        </p:attrNameLst>
                                      </p:cBhvr>
                                      <p:tavLst>
                                        <p:tav tm="0">
                                          <p:val>
                                            <p:strVal val="#ppt_x"/>
                                          </p:val>
                                        </p:tav>
                                        <p:tav tm="100000">
                                          <p:val>
                                            <p:strVal val="#ppt_x"/>
                                          </p:val>
                                        </p:tav>
                                      </p:tavLst>
                                    </p:anim>
                                    <p:anim calcmode="lin" valueType="num">
                                      <p:cBhvr>
                                        <p:cTn id="9" dur="900" decel="100000" fill="hold"/>
                                        <p:tgtEl>
                                          <p:spTgt spid="6148"/>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6148"/>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xEl>
                                              <p:pRg st="0" end="0"/>
                                            </p:txEl>
                                          </p:spTgt>
                                        </p:tgtEl>
                                        <p:attrNameLst>
                                          <p:attrName>style.visibility</p:attrName>
                                        </p:attrNameLst>
                                      </p:cBhvr>
                                      <p:to>
                                        <p:strVal val="visible"/>
                                      </p:to>
                                    </p:set>
                                    <p:animEffect transition="in" filter="fade">
                                      <p:cBhvr>
                                        <p:cTn id="15" dur="500"/>
                                        <p:tgtEl>
                                          <p:spTgt spid="9">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9">
                                            <p:txEl>
                                              <p:pRg st="1" end="1"/>
                                            </p:txEl>
                                          </p:spTgt>
                                        </p:tgtEl>
                                        <p:attrNameLst>
                                          <p:attrName>style.visibility</p:attrName>
                                        </p:attrNameLst>
                                      </p:cBhvr>
                                      <p:to>
                                        <p:strVal val="visible"/>
                                      </p:to>
                                    </p:set>
                                    <p:animEffect transition="in" filter="fade">
                                      <p:cBhvr>
                                        <p:cTn id="20" dur="500"/>
                                        <p:tgtEl>
                                          <p:spTgt spid="9">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9">
                                            <p:txEl>
                                              <p:pRg st="2" end="2"/>
                                            </p:txEl>
                                          </p:spTgt>
                                        </p:tgtEl>
                                        <p:attrNameLst>
                                          <p:attrName>style.visibility</p:attrName>
                                        </p:attrNameLst>
                                      </p:cBhvr>
                                      <p:to>
                                        <p:strVal val="visible"/>
                                      </p:to>
                                    </p:set>
                                    <p:animEffect transition="in" filter="fade">
                                      <p:cBhvr>
                                        <p:cTn id="25" dur="500"/>
                                        <p:tgtEl>
                                          <p:spTgt spid="9">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fade">
                                      <p:cBhvr>
                                        <p:cTn id="30" dur="500"/>
                                        <p:tgtEl>
                                          <p:spTgt spid="11"/>
                                        </p:tgtEl>
                                      </p:cBhvr>
                                    </p:animEffect>
                                  </p:childTnLst>
                                </p:cTn>
                              </p:par>
                              <p:par>
                                <p:cTn id="31" presetID="10" presetClass="entr" presetSubtype="0" fill="hold" nodeType="withEffect">
                                  <p:stCondLst>
                                    <p:cond delay="0"/>
                                  </p:stCondLst>
                                  <p:childTnLst>
                                    <p:set>
                                      <p:cBhvr>
                                        <p:cTn id="32" dur="1" fill="hold">
                                          <p:stCondLst>
                                            <p:cond delay="0"/>
                                          </p:stCondLst>
                                        </p:cTn>
                                        <p:tgtEl>
                                          <p:spTgt spid="6146"/>
                                        </p:tgtEl>
                                        <p:attrNameLst>
                                          <p:attrName>style.visibility</p:attrName>
                                        </p:attrNameLst>
                                      </p:cBhvr>
                                      <p:to>
                                        <p:strVal val="visible"/>
                                      </p:to>
                                    </p:set>
                                    <p:animEffect transition="in" filter="fade">
                                      <p:cBhvr>
                                        <p:cTn id="33" dur="500"/>
                                        <p:tgtEl>
                                          <p:spTgt spid="61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8CA140-C972-530D-3BBB-BB16E5317EFB}"/>
            </a:ext>
          </a:extLst>
        </p:cNvPr>
        <p:cNvGrpSpPr/>
        <p:nvPr/>
      </p:nvGrpSpPr>
      <p:grpSpPr>
        <a:xfrm>
          <a:off x="0" y="0"/>
          <a:ext cx="0" cy="0"/>
          <a:chOff x="0" y="0"/>
          <a:chExt cx="0" cy="0"/>
        </a:xfrm>
      </p:grpSpPr>
      <p:pic>
        <p:nvPicPr>
          <p:cNvPr id="4" name="Google Shape;658;p6" descr="A collection of food icons&#10;&#10;Description automatically generated">
            <a:extLst>
              <a:ext uri="{FF2B5EF4-FFF2-40B4-BE49-F238E27FC236}">
                <a16:creationId xmlns:a16="http://schemas.microsoft.com/office/drawing/2014/main" id="{100A214F-C37E-ED5F-F638-E53C6AF5ECDD}"/>
              </a:ext>
            </a:extLst>
          </p:cNvPr>
          <p:cNvPicPr preferRelativeResize="0"/>
          <p:nvPr/>
        </p:nvPicPr>
        <p:blipFill rotWithShape="1">
          <a:blip r:embed="rId3">
            <a:alphaModFix amt="16000"/>
          </a:blip>
          <a:srcRect r="839" b="25630"/>
          <a:stretch/>
        </p:blipFill>
        <p:spPr>
          <a:xfrm>
            <a:off x="0" y="0"/>
            <a:ext cx="12192000" cy="6857999"/>
          </a:xfrm>
          <a:prstGeom prst="rect">
            <a:avLst/>
          </a:prstGeom>
          <a:noFill/>
          <a:ln>
            <a:noFill/>
          </a:ln>
        </p:spPr>
      </p:pic>
      <p:sp>
        <p:nvSpPr>
          <p:cNvPr id="7" name="TextBox 6">
            <a:extLst>
              <a:ext uri="{FF2B5EF4-FFF2-40B4-BE49-F238E27FC236}">
                <a16:creationId xmlns:a16="http://schemas.microsoft.com/office/drawing/2014/main" id="{531A9DAF-FB58-B291-BF8C-4245065F8C23}"/>
              </a:ext>
            </a:extLst>
          </p:cNvPr>
          <p:cNvSpPr txBox="1"/>
          <p:nvPr/>
        </p:nvSpPr>
        <p:spPr>
          <a:xfrm>
            <a:off x="471138" y="551314"/>
            <a:ext cx="10813895" cy="584775"/>
          </a:xfrm>
          <a:prstGeom prst="rect">
            <a:avLst/>
          </a:prstGeom>
          <a:noFill/>
        </p:spPr>
        <p:txBody>
          <a:bodyPr wrap="square">
            <a:spAutoFit/>
          </a:bodyPr>
          <a:lstStyle/>
          <a:p>
            <a:r>
              <a:rPr lang="en-GB" sz="3200" b="1" dirty="0">
                <a:latin typeface="Aharoni" panose="02010803020104030203" pitchFamily="2" charset="-79"/>
                <a:cs typeface="Aharoni" panose="02010803020104030203" pitchFamily="2" charset="-79"/>
              </a:rPr>
              <a:t>How We’ll Get Our Code from Local to Google Cloud</a:t>
            </a:r>
            <a:endParaRPr lang="en-GE" sz="3200" b="1" dirty="0">
              <a:latin typeface="Aharoni" panose="02010803020104030203" pitchFamily="2" charset="-79"/>
              <a:cs typeface="Aharoni" panose="02010803020104030203" pitchFamily="2" charset="-79"/>
            </a:endParaRPr>
          </a:p>
        </p:txBody>
      </p:sp>
      <p:sp>
        <p:nvSpPr>
          <p:cNvPr id="9" name="TextBox 8">
            <a:extLst>
              <a:ext uri="{FF2B5EF4-FFF2-40B4-BE49-F238E27FC236}">
                <a16:creationId xmlns:a16="http://schemas.microsoft.com/office/drawing/2014/main" id="{44873D7E-3683-C7AC-28B3-846C6EB8A553}"/>
              </a:ext>
            </a:extLst>
          </p:cNvPr>
          <p:cNvSpPr txBox="1"/>
          <p:nvPr/>
        </p:nvSpPr>
        <p:spPr>
          <a:xfrm>
            <a:off x="387504" y="1684944"/>
            <a:ext cx="6183350" cy="1200329"/>
          </a:xfrm>
          <a:prstGeom prst="rect">
            <a:avLst/>
          </a:prstGeom>
          <a:noFill/>
        </p:spPr>
        <p:txBody>
          <a:bodyPr wrap="square">
            <a:spAutoFit/>
          </a:bodyPr>
          <a:lstStyle/>
          <a:p>
            <a:pPr>
              <a:buFont typeface="Arial" panose="020B0604020202020204" pitchFamily="34" charset="0"/>
              <a:buChar char="•"/>
            </a:pPr>
            <a:r>
              <a:rPr lang="en-GB" dirty="0">
                <a:latin typeface="Aharoni" panose="02010803020104030203" pitchFamily="2" charset="-79"/>
                <a:cs typeface="Aharoni" panose="02010803020104030203" pitchFamily="2" charset="-79"/>
              </a:rPr>
              <a:t>Run tests to make sure our code works </a:t>
            </a:r>
          </a:p>
          <a:p>
            <a:pPr>
              <a:buFont typeface="Arial" panose="020B0604020202020204" pitchFamily="34" charset="0"/>
              <a:buChar char="•"/>
            </a:pPr>
            <a:r>
              <a:rPr lang="en-GB" dirty="0">
                <a:latin typeface="Aharoni" panose="02010803020104030203" pitchFamily="2" charset="-79"/>
                <a:cs typeface="Aharoni" panose="02010803020104030203" pitchFamily="2" charset="-79"/>
              </a:rPr>
              <a:t>Run Terraform to create or update the infrastructure </a:t>
            </a:r>
          </a:p>
          <a:p>
            <a:pPr>
              <a:buFont typeface="Arial" panose="020B0604020202020204" pitchFamily="34" charset="0"/>
              <a:buChar char="•"/>
            </a:pPr>
            <a:r>
              <a:rPr lang="en-GB" dirty="0">
                <a:latin typeface="Aharoni" panose="02010803020104030203" pitchFamily="2" charset="-79"/>
                <a:cs typeface="Aharoni" panose="02010803020104030203" pitchFamily="2" charset="-79"/>
              </a:rPr>
              <a:t>Deploy the updated app to Google Cloud, all without us clicking a single button.</a:t>
            </a:r>
            <a:endParaRPr lang="en-GE" b="1" dirty="0">
              <a:latin typeface="Aharoni" panose="02010803020104030203" pitchFamily="2" charset="-79"/>
              <a:cs typeface="Aharoni" panose="02010803020104030203" pitchFamily="2" charset="-79"/>
            </a:endParaRPr>
          </a:p>
        </p:txBody>
      </p:sp>
      <p:pic>
        <p:nvPicPr>
          <p:cNvPr id="8194" name="Picture 2" descr="10 GitHub Actions resources to bookmark from the basics to CI/CD - The  GitHub Blog">
            <a:extLst>
              <a:ext uri="{FF2B5EF4-FFF2-40B4-BE49-F238E27FC236}">
                <a16:creationId xmlns:a16="http://schemas.microsoft.com/office/drawing/2014/main" id="{DAAF8DC5-5E3D-783A-B9DC-1610D6261B9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34044" y="1565399"/>
            <a:ext cx="5448300" cy="4759688"/>
          </a:xfrm>
          <a:prstGeom prst="rect">
            <a:avLst/>
          </a:prstGeom>
          <a:noFill/>
          <a:extLst>
            <a:ext uri="{909E8E84-426E-40DD-AFC4-6F175D3DCCD1}">
              <a14:hiddenFill xmlns:a14="http://schemas.microsoft.com/office/drawing/2010/main">
                <a:solidFill>
                  <a:srgbClr val="FFFFFF"/>
                </a:solidFill>
              </a14:hiddenFill>
            </a:ext>
          </a:extLst>
        </p:spPr>
      </p:pic>
      <p:pic>
        <p:nvPicPr>
          <p:cNvPr id="8196" name="Picture 4" descr="GitHub Actions Logo PNG Vector (SVG) Free Download">
            <a:extLst>
              <a:ext uri="{FF2B5EF4-FFF2-40B4-BE49-F238E27FC236}">
                <a16:creationId xmlns:a16="http://schemas.microsoft.com/office/drawing/2014/main" id="{0D4B7F35-E19C-9857-2302-FD2C18956A7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818025" y="949044"/>
            <a:ext cx="2032000" cy="203200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892695D-1082-F546-DA43-CA0C4DB36CFD}"/>
              </a:ext>
            </a:extLst>
          </p:cNvPr>
          <p:cNvSpPr txBox="1"/>
          <p:nvPr/>
        </p:nvSpPr>
        <p:spPr>
          <a:xfrm>
            <a:off x="387504" y="3105833"/>
            <a:ext cx="6099716" cy="923330"/>
          </a:xfrm>
          <a:prstGeom prst="rect">
            <a:avLst/>
          </a:prstGeom>
          <a:noFill/>
        </p:spPr>
        <p:txBody>
          <a:bodyPr wrap="square">
            <a:spAutoFit/>
          </a:bodyPr>
          <a:lstStyle/>
          <a:p>
            <a:r>
              <a:rPr lang="en-GB" dirty="0">
                <a:solidFill>
                  <a:srgbClr val="FF0000"/>
                </a:solidFill>
                <a:latin typeface="Aharoni" panose="02010803020104030203" pitchFamily="2" charset="-79"/>
                <a:cs typeface="Aharoni" panose="02010803020104030203" pitchFamily="2" charset="-79"/>
              </a:rPr>
              <a:t>GitHub Actions </a:t>
            </a:r>
            <a:r>
              <a:rPr lang="en-GB" dirty="0">
                <a:latin typeface="Aharoni" panose="02010803020104030203" pitchFamily="2" charset="-79"/>
                <a:cs typeface="Aharoni" panose="02010803020104030203" pitchFamily="2" charset="-79"/>
              </a:rPr>
              <a:t>takes care of the automation, making sure our app is deployed smoothly every time we make a change.</a:t>
            </a:r>
            <a:endParaRPr lang="en-GE" dirty="0">
              <a:latin typeface="Aharoni" panose="02010803020104030203" pitchFamily="2" charset="-79"/>
              <a:cs typeface="Aharoni" panose="02010803020104030203" pitchFamily="2" charset="-79"/>
            </a:endParaRPr>
          </a:p>
        </p:txBody>
      </p:sp>
      <p:sp>
        <p:nvSpPr>
          <p:cNvPr id="6" name="TextBox 5">
            <a:extLst>
              <a:ext uri="{FF2B5EF4-FFF2-40B4-BE49-F238E27FC236}">
                <a16:creationId xmlns:a16="http://schemas.microsoft.com/office/drawing/2014/main" id="{7D520900-FCD1-79EB-6D97-DD38BC5D6C09}"/>
              </a:ext>
            </a:extLst>
          </p:cNvPr>
          <p:cNvSpPr txBox="1"/>
          <p:nvPr/>
        </p:nvSpPr>
        <p:spPr>
          <a:xfrm>
            <a:off x="387504" y="4484008"/>
            <a:ext cx="6646127" cy="646331"/>
          </a:xfrm>
          <a:prstGeom prst="rect">
            <a:avLst/>
          </a:prstGeom>
          <a:noFill/>
        </p:spPr>
        <p:txBody>
          <a:bodyPr wrap="square">
            <a:spAutoFit/>
          </a:bodyPr>
          <a:lstStyle/>
          <a:p>
            <a:pPr>
              <a:buNone/>
            </a:pPr>
            <a:r>
              <a:rPr lang="en-GB" b="1" dirty="0">
                <a:latin typeface="Aharoni" panose="02010803020104030203" pitchFamily="2" charset="-79"/>
                <a:cs typeface="Aharoni" panose="02010803020104030203" pitchFamily="2" charset="-79"/>
              </a:rPr>
              <a:t>Automation/Consistency/Integration with GitHub/Faster Updates</a:t>
            </a:r>
            <a:endParaRPr lang="en-GB" dirty="0">
              <a:latin typeface="Aharoni" panose="02010803020104030203" pitchFamily="2" charset="-79"/>
              <a:cs typeface="Aharoni" panose="02010803020104030203" pitchFamily="2" charset="-79"/>
            </a:endParaRPr>
          </a:p>
        </p:txBody>
      </p:sp>
    </p:spTree>
    <p:extLst>
      <p:ext uri="{BB962C8B-B14F-4D97-AF65-F5344CB8AC3E}">
        <p14:creationId xmlns:p14="http://schemas.microsoft.com/office/powerpoint/2010/main" val="359928953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nodeType="clickEffect">
                                  <p:stCondLst>
                                    <p:cond delay="0"/>
                                  </p:stCondLst>
                                  <p:childTnLst>
                                    <p:set>
                                      <p:cBhvr>
                                        <p:cTn id="6" dur="1" fill="hold">
                                          <p:stCondLst>
                                            <p:cond delay="0"/>
                                          </p:stCondLst>
                                        </p:cTn>
                                        <p:tgtEl>
                                          <p:spTgt spid="8196"/>
                                        </p:tgtEl>
                                        <p:attrNameLst>
                                          <p:attrName>style.visibility</p:attrName>
                                        </p:attrNameLst>
                                      </p:cBhvr>
                                      <p:to>
                                        <p:strVal val="visible"/>
                                      </p:to>
                                    </p:set>
                                    <p:animEffect transition="in" filter="fade">
                                      <p:cBhvr>
                                        <p:cTn id="7" dur="1000"/>
                                        <p:tgtEl>
                                          <p:spTgt spid="8196"/>
                                        </p:tgtEl>
                                      </p:cBhvr>
                                    </p:animEffect>
                                    <p:anim calcmode="lin" valueType="num">
                                      <p:cBhvr>
                                        <p:cTn id="8" dur="1000" fill="hold"/>
                                        <p:tgtEl>
                                          <p:spTgt spid="8196"/>
                                        </p:tgtEl>
                                        <p:attrNameLst>
                                          <p:attrName>ppt_x</p:attrName>
                                        </p:attrNameLst>
                                      </p:cBhvr>
                                      <p:tavLst>
                                        <p:tav tm="0">
                                          <p:val>
                                            <p:strVal val="#ppt_x"/>
                                          </p:val>
                                        </p:tav>
                                        <p:tav tm="100000">
                                          <p:val>
                                            <p:strVal val="#ppt_x"/>
                                          </p:val>
                                        </p:tav>
                                      </p:tavLst>
                                    </p:anim>
                                    <p:anim calcmode="lin" valueType="num">
                                      <p:cBhvr>
                                        <p:cTn id="9" dur="900" decel="100000" fill="hold"/>
                                        <p:tgtEl>
                                          <p:spTgt spid="8196"/>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8196"/>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0"/>
                                  </p:stCondLst>
                                  <p:childTnLst>
                                    <p:set>
                                      <p:cBhvr>
                                        <p:cTn id="12" dur="1" fill="hold">
                                          <p:stCondLst>
                                            <p:cond delay="0"/>
                                          </p:stCondLst>
                                        </p:cTn>
                                        <p:tgtEl>
                                          <p:spTgt spid="8194"/>
                                        </p:tgtEl>
                                        <p:attrNameLst>
                                          <p:attrName>style.visibility</p:attrName>
                                        </p:attrNameLst>
                                      </p:cBhvr>
                                      <p:to>
                                        <p:strVal val="visible"/>
                                      </p:to>
                                    </p:set>
                                    <p:animEffect transition="in" filter="fade">
                                      <p:cBhvr>
                                        <p:cTn id="13" dur="1000"/>
                                        <p:tgtEl>
                                          <p:spTgt spid="8194"/>
                                        </p:tgtEl>
                                      </p:cBhvr>
                                    </p:animEffect>
                                    <p:anim calcmode="lin" valueType="num">
                                      <p:cBhvr>
                                        <p:cTn id="14" dur="1000" fill="hold"/>
                                        <p:tgtEl>
                                          <p:spTgt spid="8194"/>
                                        </p:tgtEl>
                                        <p:attrNameLst>
                                          <p:attrName>ppt_x</p:attrName>
                                        </p:attrNameLst>
                                      </p:cBhvr>
                                      <p:tavLst>
                                        <p:tav tm="0">
                                          <p:val>
                                            <p:strVal val="#ppt_x"/>
                                          </p:val>
                                        </p:tav>
                                        <p:tav tm="100000">
                                          <p:val>
                                            <p:strVal val="#ppt_x"/>
                                          </p:val>
                                        </p:tav>
                                      </p:tavLst>
                                    </p:anim>
                                    <p:anim calcmode="lin" valueType="num">
                                      <p:cBhvr>
                                        <p:cTn id="15" dur="900" decel="100000" fill="hold"/>
                                        <p:tgtEl>
                                          <p:spTgt spid="8194"/>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8194"/>
                                        </p:tgtEl>
                                        <p:attrNameLst>
                                          <p:attrName>ppt_y</p:attrName>
                                        </p:attrNameLst>
                                      </p:cBhvr>
                                      <p:tavLst>
                                        <p:tav tm="0">
                                          <p:val>
                                            <p:strVal val="#ppt_y-.03"/>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9">
                                            <p:txEl>
                                              <p:pRg st="0" end="0"/>
                                            </p:txEl>
                                          </p:spTgt>
                                        </p:tgtEl>
                                        <p:attrNameLst>
                                          <p:attrName>style.visibility</p:attrName>
                                        </p:attrNameLst>
                                      </p:cBhvr>
                                      <p:to>
                                        <p:strVal val="visible"/>
                                      </p:to>
                                    </p:set>
                                    <p:animEffect transition="in" filter="fade">
                                      <p:cBhvr>
                                        <p:cTn id="21" dur="500"/>
                                        <p:tgtEl>
                                          <p:spTgt spid="9">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9">
                                            <p:txEl>
                                              <p:pRg st="1" end="1"/>
                                            </p:txEl>
                                          </p:spTgt>
                                        </p:tgtEl>
                                        <p:attrNameLst>
                                          <p:attrName>style.visibility</p:attrName>
                                        </p:attrNameLst>
                                      </p:cBhvr>
                                      <p:to>
                                        <p:strVal val="visible"/>
                                      </p:to>
                                    </p:set>
                                    <p:animEffect transition="in" filter="fade">
                                      <p:cBhvr>
                                        <p:cTn id="26" dur="500"/>
                                        <p:tgtEl>
                                          <p:spTgt spid="9">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9">
                                            <p:txEl>
                                              <p:pRg st="2" end="2"/>
                                            </p:txEl>
                                          </p:spTgt>
                                        </p:tgtEl>
                                        <p:attrNameLst>
                                          <p:attrName>style.visibility</p:attrName>
                                        </p:attrNameLst>
                                      </p:cBhvr>
                                      <p:to>
                                        <p:strVal val="visible"/>
                                      </p:to>
                                    </p:set>
                                    <p:animEffect transition="in" filter="fade">
                                      <p:cBhvr>
                                        <p:cTn id="31" dur="500"/>
                                        <p:tgtEl>
                                          <p:spTgt spid="9">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37" presetClass="entr" presetSubtype="0" fill="hold" nodeType="clickEffect">
                                  <p:stCondLst>
                                    <p:cond delay="0"/>
                                  </p:stCondLst>
                                  <p:childTnLst>
                                    <p:set>
                                      <p:cBhvr>
                                        <p:cTn id="35" dur="1" fill="hold">
                                          <p:stCondLst>
                                            <p:cond delay="0"/>
                                          </p:stCondLst>
                                        </p:cTn>
                                        <p:tgtEl>
                                          <p:spTgt spid="3">
                                            <p:txEl>
                                              <p:pRg st="0" end="0"/>
                                            </p:txEl>
                                          </p:spTgt>
                                        </p:tgtEl>
                                        <p:attrNameLst>
                                          <p:attrName>style.visibility</p:attrName>
                                        </p:attrNameLst>
                                      </p:cBhvr>
                                      <p:to>
                                        <p:strVal val="visible"/>
                                      </p:to>
                                    </p:set>
                                    <p:animEffect transition="in" filter="fade">
                                      <p:cBhvr>
                                        <p:cTn id="36" dur="1000"/>
                                        <p:tgtEl>
                                          <p:spTgt spid="3">
                                            <p:txEl>
                                              <p:pRg st="0" end="0"/>
                                            </p:txEl>
                                          </p:spTgt>
                                        </p:tgtEl>
                                      </p:cBhvr>
                                    </p:animEffect>
                                    <p:anim calcmode="lin" valueType="num">
                                      <p:cBhvr>
                                        <p:cTn id="37"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38" dur="900" decel="100000" fill="hold"/>
                                        <p:tgtEl>
                                          <p:spTgt spid="3">
                                            <p:txEl>
                                              <p:pRg st="0" end="0"/>
                                            </p:txEl>
                                          </p:spTgt>
                                        </p:tgtEl>
                                        <p:attrNameLst>
                                          <p:attrName>ppt_y</p:attrName>
                                        </p:attrNameLst>
                                      </p:cBhvr>
                                      <p:tavLst>
                                        <p:tav tm="0">
                                          <p:val>
                                            <p:strVal val="#ppt_y+1"/>
                                          </p:val>
                                        </p:tav>
                                        <p:tav tm="100000">
                                          <p:val>
                                            <p:strVal val="#ppt_y-.03"/>
                                          </p:val>
                                        </p:tav>
                                      </p:tavLst>
                                    </p:anim>
                                    <p:anim calcmode="lin" valueType="num">
                                      <p:cBhvr>
                                        <p:cTn id="39" dur="100" accel="100000" fill="hold">
                                          <p:stCondLst>
                                            <p:cond delay="900"/>
                                          </p:stCondLst>
                                        </p:cTn>
                                        <p:tgtEl>
                                          <p:spTgt spid="3">
                                            <p:txEl>
                                              <p:pRg st="0" end="0"/>
                                            </p:txEl>
                                          </p:spTgt>
                                        </p:tgtEl>
                                        <p:attrNameLst>
                                          <p:attrName>ppt_y</p:attrName>
                                        </p:attrNameLst>
                                      </p:cBhvr>
                                      <p:tavLst>
                                        <p:tav tm="0">
                                          <p:val>
                                            <p:strVal val="#ppt_y-.03"/>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6"/>
                                        </p:tgtEl>
                                        <p:attrNameLst>
                                          <p:attrName>style.visibility</p:attrName>
                                        </p:attrNameLst>
                                      </p:cBhvr>
                                      <p:to>
                                        <p:strVal val="visible"/>
                                      </p:to>
                                    </p:set>
                                    <p:animEffect transition="in" filter="fade">
                                      <p:cBhvr>
                                        <p:cTn id="4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14DEAF4-10EE-E42A-5A89-46B2AADFED77}"/>
            </a:ext>
          </a:extLst>
        </p:cNvPr>
        <p:cNvGrpSpPr/>
        <p:nvPr/>
      </p:nvGrpSpPr>
      <p:grpSpPr>
        <a:xfrm>
          <a:off x="0" y="0"/>
          <a:ext cx="0" cy="0"/>
          <a:chOff x="0" y="0"/>
          <a:chExt cx="0" cy="0"/>
        </a:xfrm>
      </p:grpSpPr>
      <p:pic>
        <p:nvPicPr>
          <p:cNvPr id="4" name="Google Shape;658;p6" descr="A collection of food icons&#10;&#10;Description automatically generated">
            <a:extLst>
              <a:ext uri="{FF2B5EF4-FFF2-40B4-BE49-F238E27FC236}">
                <a16:creationId xmlns:a16="http://schemas.microsoft.com/office/drawing/2014/main" id="{2F12513B-8451-4A10-700A-A274B4ABE314}"/>
              </a:ext>
            </a:extLst>
          </p:cNvPr>
          <p:cNvPicPr preferRelativeResize="0"/>
          <p:nvPr/>
        </p:nvPicPr>
        <p:blipFill rotWithShape="1">
          <a:blip r:embed="rId3">
            <a:alphaModFix amt="16000"/>
          </a:blip>
          <a:srcRect r="839" b="25630"/>
          <a:stretch/>
        </p:blipFill>
        <p:spPr>
          <a:xfrm>
            <a:off x="0" y="0"/>
            <a:ext cx="12192000" cy="6857999"/>
          </a:xfrm>
          <a:prstGeom prst="rect">
            <a:avLst/>
          </a:prstGeom>
          <a:noFill/>
          <a:ln>
            <a:noFill/>
          </a:ln>
        </p:spPr>
      </p:pic>
      <p:sp>
        <p:nvSpPr>
          <p:cNvPr id="7" name="TextBox 6">
            <a:extLst>
              <a:ext uri="{FF2B5EF4-FFF2-40B4-BE49-F238E27FC236}">
                <a16:creationId xmlns:a16="http://schemas.microsoft.com/office/drawing/2014/main" id="{3A80E53C-E8FB-426A-D40B-15FE3330C081}"/>
              </a:ext>
            </a:extLst>
          </p:cNvPr>
          <p:cNvSpPr txBox="1"/>
          <p:nvPr/>
        </p:nvSpPr>
        <p:spPr>
          <a:xfrm>
            <a:off x="471138" y="551314"/>
            <a:ext cx="10813895" cy="584775"/>
          </a:xfrm>
          <a:prstGeom prst="rect">
            <a:avLst/>
          </a:prstGeom>
          <a:noFill/>
        </p:spPr>
        <p:txBody>
          <a:bodyPr wrap="square">
            <a:spAutoFit/>
          </a:bodyPr>
          <a:lstStyle/>
          <a:p>
            <a:pPr>
              <a:buNone/>
            </a:pPr>
            <a:r>
              <a:rPr lang="en-GB" sz="3200" b="1" dirty="0">
                <a:solidFill>
                  <a:srgbClr val="FF0000"/>
                </a:solidFill>
                <a:latin typeface="Aharoni" panose="02010803020104030203" pitchFamily="2" charset="-79"/>
                <a:cs typeface="Aharoni" panose="02010803020104030203" pitchFamily="2" charset="-79"/>
              </a:rPr>
              <a:t>LET’S LOOK AT IT IN ACTION!</a:t>
            </a:r>
            <a:endParaRPr lang="en-GB" sz="3200" dirty="0">
              <a:solidFill>
                <a:srgbClr val="FF0000"/>
              </a:solidFill>
              <a:latin typeface="Aharoni" panose="02010803020104030203" pitchFamily="2" charset="-79"/>
              <a:cs typeface="Aharoni" panose="02010803020104030203" pitchFamily="2" charset="-79"/>
            </a:endParaRPr>
          </a:p>
        </p:txBody>
      </p:sp>
      <p:pic>
        <p:nvPicPr>
          <p:cNvPr id="10" name="Picture 9" descr="A qr code with black squares&#10;&#10;AI-generated content may be incorrect.">
            <a:extLst>
              <a:ext uri="{FF2B5EF4-FFF2-40B4-BE49-F238E27FC236}">
                <a16:creationId xmlns:a16="http://schemas.microsoft.com/office/drawing/2014/main" id="{D861E203-4198-0EF7-E431-DF31D5EDE04D}"/>
              </a:ext>
            </a:extLst>
          </p:cNvPr>
          <p:cNvPicPr>
            <a:picLocks noChangeAspect="1"/>
          </p:cNvPicPr>
          <p:nvPr/>
        </p:nvPicPr>
        <p:blipFill>
          <a:blip r:embed="rId4"/>
          <a:stretch>
            <a:fillRect/>
          </a:stretch>
        </p:blipFill>
        <p:spPr>
          <a:xfrm>
            <a:off x="3401585" y="1353686"/>
            <a:ext cx="4953000" cy="4953000"/>
          </a:xfrm>
          <a:prstGeom prst="rect">
            <a:avLst/>
          </a:prstGeom>
        </p:spPr>
      </p:pic>
    </p:spTree>
    <p:extLst>
      <p:ext uri="{BB962C8B-B14F-4D97-AF65-F5344CB8AC3E}">
        <p14:creationId xmlns:p14="http://schemas.microsoft.com/office/powerpoint/2010/main" val="314967978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63</TotalTime>
  <Words>1319</Words>
  <Application>Microsoft Macintosh PowerPoint</Application>
  <PresentationFormat>Widescreen</PresentationFormat>
  <Paragraphs>73</Paragraphs>
  <Slides>8</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Aharoni</vt:lpstr>
      <vt:lpstr>Aptos</vt:lpstr>
      <vt:lpstr>Aptos Display</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Irine Kokilashvili</dc:creator>
  <cp:lastModifiedBy>Irine Kokilashvili</cp:lastModifiedBy>
  <cp:revision>10</cp:revision>
  <dcterms:created xsi:type="dcterms:W3CDTF">2025-03-28T13:06:34Z</dcterms:created>
  <dcterms:modified xsi:type="dcterms:W3CDTF">2025-03-28T14:14:43Z</dcterms:modified>
</cp:coreProperties>
</file>

<file path=docProps/thumbnail.jpeg>
</file>